
<file path=[Content_Types].xml><?xml version="1.0" encoding="utf-8"?>
<Types xmlns="http://schemas.openxmlformats.org/package/2006/content-types">
  <Default Extension="jpeg" ContentType="image/jpeg"/>
  <Default Extension="vml" ContentType="application/vnd.openxmlformats-officedocument.vmlDrawin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7" r:id="rId4"/>
    <p:sldMasterId id="2147483679" r:id="rId5"/>
  </p:sldMasterIdLst>
  <p:handoutMasterIdLst>
    <p:handoutMasterId r:id="rId59"/>
  </p:handoutMasterIdLst>
  <p:sldIdLst>
    <p:sldId id="261" r:id="rId6"/>
    <p:sldId id="634" r:id="rId7"/>
    <p:sldId id="635" r:id="rId8"/>
    <p:sldId id="636" r:id="rId9"/>
    <p:sldId id="644" r:id="rId10"/>
    <p:sldId id="637" r:id="rId11"/>
    <p:sldId id="638" r:id="rId12"/>
    <p:sldId id="639" r:id="rId13"/>
    <p:sldId id="640" r:id="rId14"/>
    <p:sldId id="641" r:id="rId15"/>
    <p:sldId id="689" r:id="rId16"/>
    <p:sldId id="690" r:id="rId17"/>
    <p:sldId id="691" r:id="rId18"/>
    <p:sldId id="692" r:id="rId19"/>
    <p:sldId id="642" r:id="rId20"/>
    <p:sldId id="389" r:id="rId21"/>
    <p:sldId id="463" r:id="rId22"/>
    <p:sldId id="542" r:id="rId23"/>
    <p:sldId id="543" r:id="rId24"/>
    <p:sldId id="622" r:id="rId25"/>
    <p:sldId id="518" r:id="rId26"/>
    <p:sldId id="544" r:id="rId27"/>
    <p:sldId id="545" r:id="rId28"/>
    <p:sldId id="623" r:id="rId29"/>
    <p:sldId id="624" r:id="rId30"/>
    <p:sldId id="625" r:id="rId31"/>
    <p:sldId id="559" r:id="rId32"/>
    <p:sldId id="579" r:id="rId33"/>
    <p:sldId id="580" r:id="rId34"/>
    <p:sldId id="581" r:id="rId35"/>
    <p:sldId id="582" r:id="rId36"/>
    <p:sldId id="583" r:id="rId37"/>
    <p:sldId id="584" r:id="rId38"/>
    <p:sldId id="626" r:id="rId39"/>
    <p:sldId id="627" r:id="rId40"/>
    <p:sldId id="632" r:id="rId41"/>
    <p:sldId id="628" r:id="rId42"/>
    <p:sldId id="629" r:id="rId43"/>
    <p:sldId id="630" r:id="rId44"/>
    <p:sldId id="608" r:id="rId45"/>
    <p:sldId id="609" r:id="rId46"/>
    <p:sldId id="610" r:id="rId47"/>
    <p:sldId id="633" r:id="rId48"/>
    <p:sldId id="497" r:id="rId49"/>
    <p:sldId id="499" r:id="rId50"/>
    <p:sldId id="498" r:id="rId51"/>
    <p:sldId id="500" r:id="rId52"/>
    <p:sldId id="502" r:id="rId53"/>
    <p:sldId id="503" r:id="rId54"/>
    <p:sldId id="504" r:id="rId55"/>
    <p:sldId id="505" r:id="rId56"/>
    <p:sldId id="554" r:id="rId57"/>
    <p:sldId id="555"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487" autoAdjust="0"/>
    <p:restoredTop sz="94660"/>
  </p:normalViewPr>
  <p:slideViewPr>
    <p:cSldViewPr snapToObjects="1">
      <p:cViewPr varScale="1">
        <p:scale>
          <a:sx n="85" d="100"/>
          <a:sy n="85" d="100"/>
        </p:scale>
        <p:origin x="-96" y="-198"/>
      </p:cViewPr>
      <p:guideLst>
        <p:guide orient="horz" pos="2115"/>
        <p:guide pos="3840"/>
      </p:guideLst>
    </p:cSldViewPr>
  </p:slideViewPr>
  <p:notesTextViewPr>
    <p:cViewPr>
      <p:scale>
        <a:sx n="1" d="1"/>
        <a:sy n="1" d="1"/>
      </p:scale>
      <p:origin x="0" y="0"/>
    </p:cViewPr>
  </p:notesTextViewPr>
  <p:notesViewPr>
    <p:cSldViewPr snapToObjects="1">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1.xml"/><Relationship Id="rId59" Type="http://schemas.openxmlformats.org/officeDocument/2006/relationships/handoutMaster" Target="handoutMasters/handoutMaster1.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25AEDA-E179-4278-998D-D9EC8DB06D5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76C1A9-36A5-4E2E-B00D-A057051FFC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39.104.72.189/"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39.104.72.189/"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slide" Target="../slides/slide44.xml"/><Relationship Id="rId5" Type="http://schemas.openxmlformats.org/officeDocument/2006/relationships/slide" Target="../slides/slide2.xml"/><Relationship Id="rId4" Type="http://schemas.openxmlformats.org/officeDocument/2006/relationships/slide" Target="../slides/slide25.xml"/><Relationship Id="rId3" Type="http://schemas.openxmlformats.org/officeDocument/2006/relationships/slide" Target="../slides/slide46.xml"/><Relationship Id="rId2" Type="http://schemas.openxmlformats.org/officeDocument/2006/relationships/hyperlink" Target="http://39.104.72.189/"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5397" y="692150"/>
            <a:ext cx="5292435" cy="603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3850" y="692150"/>
            <a:ext cx="5292435" cy="603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199765" indent="0">
              <a:buNone/>
              <a:defRPr sz="1800"/>
            </a:lvl8pPr>
            <a:lvl9pPr marL="3656965"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199765" indent="0">
              <a:buNone/>
              <a:defRPr sz="1800"/>
            </a:lvl8pPr>
            <a:lvl9pPr marL="3656965"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smtClean="0"/>
              <a:t>单击此处编辑母版文本样式</a:t>
            </a:r>
            <a:endParaRPr lang="zh-CN" altLang="en-US" smtClean="0"/>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199765" indent="0">
              <a:buNone/>
              <a:defRPr sz="1400"/>
            </a:lvl8pPr>
            <a:lvl9pPr marL="3656965" indent="0">
              <a:buNone/>
              <a:defRPr sz="1400"/>
            </a:lvl9pPr>
          </a:lstStyle>
          <a:p>
            <a:pPr lvl="0"/>
            <a:r>
              <a:rPr lang="zh-CN" altLang="en-US" smtClean="0"/>
              <a:t>单击此处编辑母版文本样式</a:t>
            </a:r>
            <a:endParaRPr lang="zh-CN" altLang="en-US" smtClean="0"/>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96063" y="365125"/>
            <a:ext cx="2700222"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95397" y="365125"/>
            <a:ext cx="7944132"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ctrTitle" hasCustomPrompt="1"/>
            <p:custDataLst>
              <p:tags r:id="rId2"/>
            </p:custDataLst>
          </p:nvPr>
        </p:nvSpPr>
        <p:spPr>
          <a:xfrm>
            <a:off x="670030" y="2430145"/>
            <a:ext cx="10853846" cy="1057275"/>
          </a:xfrm>
        </p:spPr>
        <p:txBody>
          <a:bodyPr lIns="101600" tIns="38100" rIns="25400" bIns="38100" anchor="t" anchorCtr="0">
            <a:noAutofit/>
          </a:bodyPr>
          <a:lstStyle>
            <a:lvl1pPr algn="ctr">
              <a:defRPr sz="5400" b="1" spc="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8" name="副标题 7"/>
          <p:cNvSpPr>
            <a:spLocks noGrp="1"/>
          </p:cNvSpPr>
          <p:nvPr>
            <p:ph type="subTitle" idx="1" hasCustomPrompt="1"/>
            <p:custDataLst>
              <p:tags r:id="rId3"/>
            </p:custDataLst>
          </p:nvPr>
        </p:nvSpPr>
        <p:spPr>
          <a:xfrm>
            <a:off x="669987" y="3566160"/>
            <a:ext cx="10853933"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标题 11"/>
          <p:cNvSpPr>
            <a:spLocks noGrp="1"/>
          </p:cNvSpPr>
          <p:nvPr>
            <p:ph type="title"/>
            <p:custDataLst>
              <p:tags r:id="rId2"/>
            </p:custDataLst>
          </p:nvPr>
        </p:nvSpPr>
        <p:spPr>
          <a:xfrm>
            <a:off x="670030" y="575310"/>
            <a:ext cx="10853846" cy="8636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13" name="内容占位符 12"/>
          <p:cNvSpPr>
            <a:spLocks noGrp="1"/>
          </p:cNvSpPr>
          <p:nvPr>
            <p:ph idx="1"/>
            <p:custDataLst>
              <p:tags r:id="rId3"/>
            </p:custDataLst>
          </p:nvPr>
        </p:nvSpPr>
        <p:spPr>
          <a:xfrm>
            <a:off x="670030" y="1483995"/>
            <a:ext cx="10853846" cy="4996815"/>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2800" b="1"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000" b="1" i="0" u="none" strike="noStrike" kern="1200" cap="none" spc="150" normalizeH="0" baseline="0" noProof="1" dirty="0">
                <a:solidFill>
                  <a:schemeClr val="tx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a:latin typeface="Times New Roman" panose="02020603050405020304" pitchFamily="18" charset="0"/>
                <a:cs typeface="Times New Roman" panose="02020603050405020304" pitchFamily="18" charset="0"/>
              </a:rPr>
              <a:t>《</a:t>
            </a:r>
            <a:r>
              <a:rPr lang="zh-CN" altLang="en-US" sz="5400" b="1" dirty="0">
                <a:latin typeface="Times New Roman" panose="02020603050405020304" pitchFamily="18" charset="0"/>
                <a:cs typeface="Times New Roman" panose="02020603050405020304" pitchFamily="18" charset="0"/>
              </a:rPr>
              <a:t>创新设计</a:t>
            </a:r>
            <a:r>
              <a:rPr lang="en-US" altLang="zh-CN" sz="5400" b="1" dirty="0">
                <a:latin typeface="Times New Roman" panose="02020603050405020304" pitchFamily="18" charset="0"/>
                <a:cs typeface="Times New Roman" panose="02020603050405020304" pitchFamily="18" charset="0"/>
              </a:rPr>
              <a:t>》2018</a:t>
            </a:r>
            <a:r>
              <a:rPr lang="zh-CN" altLang="en-US" sz="5400" b="1" dirty="0">
                <a:latin typeface="Times New Roman" panose="02020603050405020304" pitchFamily="18" charset="0"/>
                <a:cs typeface="Times New Roman" panose="02020603050405020304" pitchFamily="18" charset="0"/>
              </a:rPr>
              <a:t>版</a:t>
            </a:r>
            <a:br>
              <a:rPr lang="en-US" altLang="zh-CN" sz="5400" b="1" dirty="0">
                <a:latin typeface="Times New Roman" panose="02020603050405020304" pitchFamily="18" charset="0"/>
                <a:cs typeface="Times New Roman" panose="02020603050405020304" pitchFamily="18" charset="0"/>
              </a:rPr>
            </a:br>
            <a:r>
              <a:rPr lang="zh-CN" altLang="en-US" sz="5400" b="1" dirty="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1" name="文本框 30">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a:solidFill>
                  <a:srgbClr val="BFBFBF"/>
                </a:solidFill>
                <a:latin typeface="微软雅黑" panose="020B0503020204020204" pitchFamily="34" charset="-122"/>
                <a:ea typeface="微软雅黑" panose="020B0503020204020204" pitchFamily="34" charset="-122"/>
              </a:rPr>
              <a:t>目录</a:t>
            </a:r>
            <a:endParaRPr lang="zh-CN" altLang="en-US" sz="1400" b="1" dirty="0">
              <a:solidFill>
                <a:srgbClr val="BFBFBF"/>
              </a:solidFill>
              <a:latin typeface="微软雅黑" panose="020B0503020204020204" pitchFamily="34" charset="-122"/>
              <a:ea typeface="微软雅黑" panose="020B0503020204020204" pitchFamily="34" charset="-122"/>
            </a:endParaRPr>
          </a:p>
        </p:txBody>
      </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0" name="文本框 29">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a:solidFill>
                  <a:srgbClr val="BFBFBF"/>
                </a:solidFill>
                <a:latin typeface="微软雅黑" panose="020B0503020204020204" pitchFamily="34" charset="-122"/>
                <a:ea typeface="微软雅黑" panose="020B0503020204020204" pitchFamily="34" charset="-122"/>
              </a:rPr>
              <a:t>目录</a:t>
            </a:r>
            <a:endParaRPr lang="zh-CN" altLang="en-US" sz="1400" b="1" dirty="0">
              <a:solidFill>
                <a:srgbClr val="BFBFBF"/>
              </a:solidFill>
              <a:latin typeface="微软雅黑" panose="020B0503020204020204" pitchFamily="34" charset="-122"/>
              <a:ea typeface="微软雅黑" panose="020B0503020204020204" pitchFamily="34" charset="-122"/>
            </a:endParaRPr>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a:solidFill>
                  <a:srgbClr val="00B050"/>
                </a:solidFill>
              </a:rPr>
              <a:t>@《</a:t>
            </a:r>
            <a:r>
              <a:rPr lang="zh-CN" altLang="en-US" b="1" dirty="0">
                <a:solidFill>
                  <a:srgbClr val="00B050"/>
                </a:solidFill>
              </a:rPr>
              <a:t>创新设计</a:t>
            </a:r>
            <a:r>
              <a:rPr lang="en-US" altLang="zh-CN" b="1" dirty="0">
                <a:solidFill>
                  <a:srgbClr val="00B050"/>
                </a:solidFill>
              </a:rPr>
              <a:t>》</a:t>
            </a:r>
            <a:endParaRPr lang="zh-CN" altLang="en-US" b="1" dirty="0">
              <a:solidFill>
                <a:srgbClr val="00B05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1540" y="0"/>
            <a:ext cx="11701077" cy="465826"/>
          </a:xfrm>
        </p:spPr>
        <p:txBody>
          <a:bodyPr anchor="ctr" anchorCtr="0">
            <a:normAutofit/>
          </a:bodyPr>
          <a:lstStyle>
            <a:lvl1pPr algn="l">
              <a:defRPr sz="2000" b="1">
                <a:solidFill>
                  <a:schemeClr val="accent6"/>
                </a:solidFill>
              </a:defRPr>
            </a:lvl1pPr>
          </a:lstStyle>
          <a:p>
            <a:r>
              <a:rPr lang="zh-CN" altLang="en-US" dirty="0"/>
              <a:t>每节各个考点内容</a:t>
            </a:r>
            <a:endParaRPr lang="zh-CN" altLang="en-US" dirty="0"/>
          </a:p>
        </p:txBody>
      </p:sp>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主文档内容</a:t>
            </a:r>
            <a:endParaRPr lang="zh-CN" altLang="en-US" dirty="0"/>
          </a:p>
        </p:txBody>
      </p:sp>
      <p:sp>
        <p:nvSpPr>
          <p:cNvPr id="7" name="文本框 6">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a:solidFill>
                  <a:srgbClr val="BFBFBF"/>
                </a:solidFill>
                <a:latin typeface="微软雅黑" panose="020B0503020204020204" pitchFamily="34" charset="-122"/>
                <a:ea typeface="微软雅黑" panose="020B0503020204020204" pitchFamily="34" charset="-122"/>
              </a:rPr>
              <a:t>目录</a:t>
            </a:r>
            <a:endParaRPr lang="zh-CN" altLang="en-US" sz="1400" b="1" dirty="0">
              <a:solidFill>
                <a:srgbClr val="BFBFBF"/>
              </a:solidFill>
              <a:latin typeface="微软雅黑" panose="020B0503020204020204" pitchFamily="34" charset="-122"/>
              <a:ea typeface="微软雅黑" panose="020B0503020204020204" pitchFamily="34" charset="-122"/>
            </a:endParaRPr>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65826"/>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4953391" y="6538710"/>
            <a:ext cx="2277374" cy="276999"/>
          </a:xfrm>
          <a:prstGeom prst="rect">
            <a:avLst/>
          </a:prstGeom>
          <a:noFill/>
        </p:spPr>
        <p:txBody>
          <a:bodyPr wrap="square" rtlCol="0">
            <a:spAutoFit/>
          </a:bodyPr>
          <a:lstStyle/>
          <a:p>
            <a:pPr algn="ctr"/>
            <a:r>
              <a:rPr lang="en-US" altLang="zh-CN" sz="1200" b="1" dirty="0">
                <a:solidFill>
                  <a:srgbClr val="00B050"/>
                </a:solidFill>
              </a:rPr>
              <a:t>@《</a:t>
            </a:r>
            <a:r>
              <a:rPr lang="zh-CN" altLang="en-US" sz="1200" b="1" dirty="0">
                <a:solidFill>
                  <a:srgbClr val="00B050"/>
                </a:solidFill>
              </a:rPr>
              <a:t>创新设计</a:t>
            </a:r>
            <a:r>
              <a:rPr lang="en-US" altLang="zh-CN" sz="1200" b="1" dirty="0">
                <a:solidFill>
                  <a:srgbClr val="00B050"/>
                </a:solidFill>
              </a:rPr>
              <a:t>》</a:t>
            </a:r>
            <a:endParaRPr lang="zh-CN" altLang="en-US" sz="1200" b="1" dirty="0">
              <a:solidFill>
                <a:srgbClr val="00B05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smtClean="0">
                <a:solidFill>
                  <a:srgbClr val="00B050"/>
                </a:solidFill>
              </a:rPr>
              <a:t>@《</a:t>
            </a:r>
            <a:r>
              <a:rPr lang="zh-CN" altLang="en-US" b="1" dirty="0" smtClean="0">
                <a:solidFill>
                  <a:srgbClr val="00B050"/>
                </a:solidFill>
              </a:rPr>
              <a:t>创新设计</a:t>
            </a:r>
            <a:r>
              <a:rPr lang="en-US" altLang="zh-CN" b="1" dirty="0" smtClean="0">
                <a:solidFill>
                  <a:srgbClr val="00B050"/>
                </a:solidFill>
              </a:rPr>
              <a:t>》</a:t>
            </a:r>
            <a:endParaRPr lang="zh-CN" altLang="en-US" b="1" dirty="0">
              <a:solidFill>
                <a:srgbClr val="00B050"/>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endParaRPr lang="zh-CN" altLang="en-US" dirty="0" smtClean="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smtClean="0">
                <a:solidFill>
                  <a:srgbClr val="00B050"/>
                </a:solidFill>
              </a:rPr>
              <a:t>@《</a:t>
            </a:r>
            <a:r>
              <a:rPr lang="zh-CN" altLang="en-US" sz="1200" b="1" dirty="0" smtClean="0">
                <a:solidFill>
                  <a:srgbClr val="00B050"/>
                </a:solidFill>
              </a:rPr>
              <a:t>创新设计</a:t>
            </a:r>
            <a:r>
              <a:rPr lang="en-US" altLang="zh-CN" sz="1200" b="1" dirty="0" smtClean="0">
                <a:solidFill>
                  <a:srgbClr val="00B050"/>
                </a:solidFill>
              </a:rPr>
              <a:t>》</a:t>
            </a:r>
            <a:endParaRPr lang="zh-CN" altLang="en-US" sz="1200" b="1" dirty="0">
              <a:solidFill>
                <a:srgbClr val="00B050"/>
              </a:solidFill>
            </a:endParaRPr>
          </a:p>
        </p:txBody>
      </p:sp>
      <p:sp>
        <p:nvSpPr>
          <p:cNvPr id="14" name="燕尾形 13">
            <a:hlinkClick r:id="rId3" action="ppaction://hlinksldjump"/>
          </p:cNvPr>
          <p:cNvSpPr/>
          <p:nvPr userDrawn="1"/>
        </p:nvSpPr>
        <p:spPr>
          <a:xfrm>
            <a:off x="6782981"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rId4" action="ppaction://hlinksldjump"/>
          </p:cNvPr>
          <p:cNvSpPr/>
          <p:nvPr userDrawn="1"/>
        </p:nvSpPr>
        <p:spPr>
          <a:xfrm>
            <a:off x="5714231"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rId5" action="ppaction://hlinksldjump"/>
          </p:cNvPr>
          <p:cNvSpPr/>
          <p:nvPr userDrawn="1"/>
        </p:nvSpPr>
        <p:spPr>
          <a:xfrm>
            <a:off x="4631631" y="6500908"/>
            <a:ext cx="1007461" cy="32515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rId6" action="ppaction://hlinksldjump"/>
          </p:cNvPr>
          <p:cNvSpPr/>
          <p:nvPr userDrawn="1"/>
        </p:nvSpPr>
        <p:spPr>
          <a:xfrm>
            <a:off x="7896199" y="6525778"/>
            <a:ext cx="2868347" cy="28560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澄清易错易混</a:t>
            </a:r>
            <a:r>
              <a:rPr lang="en-US" altLang="zh-CN" sz="1200" dirty="0" smtClean="0">
                <a:solidFill>
                  <a:srgbClr val="FFFFFF"/>
                </a:solidFill>
                <a:latin typeface="微软雅黑" panose="020B0503020204020204" pitchFamily="34" charset="-122"/>
                <a:ea typeface="微软雅黑" panose="020B0503020204020204" pitchFamily="34" charset="-122"/>
              </a:rPr>
              <a:t>·</a:t>
            </a:r>
            <a:r>
              <a:rPr lang="zh-CN" altLang="en-US" sz="1200" dirty="0" smtClean="0">
                <a:solidFill>
                  <a:srgbClr val="FFFFFF"/>
                </a:solidFill>
                <a:latin typeface="微软雅黑" panose="020B0503020204020204" pitchFamily="34" charset="-122"/>
                <a:ea typeface="微软雅黑" panose="020B0503020204020204" pitchFamily="34" charset="-122"/>
              </a:rPr>
              <a:t>强化科学思维</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1"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smtClean="0"/>
              <a:t>单击此处编辑母版副标题样式</a:t>
            </a:r>
            <a:endParaRPr lang="zh-CN"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4" Type="http://schemas.openxmlformats.org/officeDocument/2006/relationships/theme" Target="../theme/theme2.xml"/><Relationship Id="rId13" Type="http://schemas.openxmlformats.org/officeDocument/2006/relationships/image" Target="../media/image8.png"/><Relationship Id="rId12" Type="http://schemas.openxmlformats.org/officeDocument/2006/relationships/image" Target="../media/image7.jpeg"/><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4" Type="http://schemas.openxmlformats.org/officeDocument/2006/relationships/theme" Target="../theme/theme3.xml"/><Relationship Id="rId13" Type="http://schemas.openxmlformats.org/officeDocument/2006/relationships/image" Target="../media/image8.png"/><Relationship Id="rId12" Type="http://schemas.openxmlformats.org/officeDocument/2006/relationships/image" Target="../media/image7.jpeg"/><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9.png"/><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文本占位符 1025"/>
          <p:cNvSpPr>
            <a:spLocks noGrp="1"/>
          </p:cNvSpPr>
          <p:nvPr>
            <p:ph type="body" idx="1"/>
          </p:nvPr>
        </p:nvSpPr>
        <p:spPr>
          <a:xfrm>
            <a:off x="695397" y="692150"/>
            <a:ext cx="10800888" cy="603250"/>
          </a:xfrm>
          <a:prstGeom prst="rect">
            <a:avLst/>
          </a:prstGeom>
          <a:noFill/>
          <a:ln w="9525">
            <a:noFill/>
          </a:ln>
        </p:spPr>
        <p:txBody>
          <a:bodyPr>
            <a:spAutoFit/>
          </a:bodyPr>
          <a:lstStyle/>
          <a:p>
            <a:pPr lvl="0"/>
            <a:r>
              <a:rPr lang="zh-CN" altLang="en-US" dirty="0"/>
              <a:t>单击此处编辑母版文本样式</a:t>
            </a:r>
            <a:endParaRPr lang="zh-CN" altLang="en-US" dirty="0"/>
          </a:p>
        </p:txBody>
      </p:sp>
      <p:sp>
        <p:nvSpPr>
          <p:cNvPr id="1079" name="文本框 1078"/>
          <p:cNvSpPr txBox="1"/>
          <p:nvPr userDrawn="1"/>
        </p:nvSpPr>
        <p:spPr>
          <a:xfrm>
            <a:off x="1198688" y="84138"/>
            <a:ext cx="8497185" cy="39878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必修</a:t>
            </a:r>
            <a:endParaRPr kumimoji="0" lang="zh-CN" altLang="en-US" sz="20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endParaRPr>
          </a:p>
        </p:txBody>
      </p:sp>
      <p:sp>
        <p:nvSpPr>
          <p:cNvPr id="1082" name="燕尾形 1081"/>
          <p:cNvSpPr/>
          <p:nvPr userDrawn="1"/>
        </p:nvSpPr>
        <p:spPr>
          <a:xfrm>
            <a:off x="790657" y="182563"/>
            <a:ext cx="128601" cy="227012"/>
          </a:xfrm>
          <a:prstGeom prst="chevron">
            <a:avLst>
              <a:gd name="adj" fmla="val 49180"/>
            </a:avLst>
          </a:prstGeom>
          <a:solidFill>
            <a:srgbClr val="FFBEB9"/>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3" name="燕尾形 1082"/>
          <p:cNvSpPr/>
          <p:nvPr userDrawn="1"/>
        </p:nvSpPr>
        <p:spPr>
          <a:xfrm>
            <a:off x="633479" y="182563"/>
            <a:ext cx="130189" cy="227012"/>
          </a:xfrm>
          <a:prstGeom prst="chevron">
            <a:avLst>
              <a:gd name="adj" fmla="val 49180"/>
            </a:avLst>
          </a:prstGeom>
          <a:solidFill>
            <a:srgbClr val="FF9B93"/>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4" name="燕尾形 1083"/>
          <p:cNvSpPr/>
          <p:nvPr userDrawn="1"/>
        </p:nvSpPr>
        <p:spPr>
          <a:xfrm>
            <a:off x="477888" y="182563"/>
            <a:ext cx="128600" cy="227012"/>
          </a:xfrm>
          <a:prstGeom prst="chevron">
            <a:avLst>
              <a:gd name="adj" fmla="val 49180"/>
            </a:avLst>
          </a:prstGeom>
          <a:solidFill>
            <a:srgbClr val="FF786E"/>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grpSp>
        <p:nvGrpSpPr>
          <p:cNvPr id="1085" name="组合 1084"/>
          <p:cNvGrpSpPr/>
          <p:nvPr userDrawn="1"/>
        </p:nvGrpSpPr>
        <p:grpSpPr>
          <a:xfrm>
            <a:off x="9526" y="2714625"/>
            <a:ext cx="506466" cy="4106863"/>
            <a:chOff x="6" y="1710"/>
            <a:chExt cx="319" cy="2587"/>
          </a:xfrm>
        </p:grpSpPr>
        <p:pic>
          <p:nvPicPr>
            <p:cNvPr id="1086" name="图片 1085" descr="偶数页4色+"/>
            <p:cNvPicPr>
              <a:picLocks noChangeAspect="1"/>
            </p:cNvPicPr>
            <p:nvPr userDrawn="1"/>
          </p:nvPicPr>
          <p:blipFill>
            <a:blip r:embed="rId13" cstate="print"/>
            <a:stretch>
              <a:fillRect/>
            </a:stretch>
          </p:blipFill>
          <p:spPr>
            <a:xfrm>
              <a:off x="6" y="1710"/>
              <a:ext cx="280" cy="2587"/>
            </a:xfrm>
            <a:prstGeom prst="rect">
              <a:avLst/>
            </a:prstGeom>
            <a:noFill/>
            <a:ln w="9525">
              <a:noFill/>
            </a:ln>
          </p:spPr>
        </p:pic>
        <p:sp>
          <p:nvSpPr>
            <p:cNvPr id="1087" name="文本框 1086"/>
            <p:cNvSpPr txBox="1"/>
            <p:nvPr userDrawn="1"/>
          </p:nvSpPr>
          <p:spPr>
            <a:xfrm>
              <a:off x="74" y="2078"/>
              <a:ext cx="251" cy="702"/>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︹人教 </a:t>
              </a:r>
              <a:r>
                <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rPr>
                <a:t>︺</a:t>
              </a:r>
              <a:endPar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endParaRPr>
            </a:p>
          </p:txBody>
        </p:sp>
      </p:grpSp>
      <p:sp>
        <p:nvSpPr>
          <p:cNvPr id="1090" name="文本框 1089"/>
          <p:cNvSpPr txBox="1"/>
          <p:nvPr userDrawn="1"/>
        </p:nvSpPr>
        <p:spPr>
          <a:xfrm>
            <a:off x="11618595" y="2759075"/>
            <a:ext cx="398780" cy="1063625"/>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rPr>
              <a:t>生　物</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ransition>
    <p:zoom/>
  </p:transition>
  <p:hf sldNum="0" hdr="0"/>
  <p:txStyles>
    <p:titleStyle>
      <a:lvl1pPr marL="0" lvl="0" indent="0" algn="ctr" defTabSz="914400" rtl="0" eaLnBrk="1" fontAlgn="base" latinLnBrk="0" hangingPunct="1">
        <a:lnSpc>
          <a:spcPct val="100000"/>
        </a:lnSpc>
        <a:spcBef>
          <a:spcPct val="0"/>
        </a:spcBef>
        <a:spcAft>
          <a:spcPct val="0"/>
        </a:spcAft>
        <a:buNone/>
        <a:defRPr sz="2800" b="1" i="0" u="none" kern="1200" baseline="0">
          <a:solidFill>
            <a:srgbClr val="CC0000"/>
          </a:solidFill>
          <a:latin typeface="+mj-lt"/>
          <a:ea typeface="+mj-ea"/>
          <a:cs typeface="+mj-cs"/>
        </a:defRPr>
      </a:lvl1pPr>
    </p:titleStyle>
    <p:body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i="0" u="none" kern="1200" baseline="0">
          <a:solidFill>
            <a:srgbClr val="000000"/>
          </a:solidFill>
          <a:latin typeface="+mn-lt"/>
          <a:ea typeface="+mn-ea"/>
          <a:cs typeface="+mn-cs"/>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ea typeface="+mn-ea"/>
          <a:cs typeface="+mn-cs"/>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5pPr>
      <a:lvl6pPr marL="2514600" lvl="5"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6pPr>
      <a:lvl7pPr marL="2971800" lvl="6"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7pPr>
      <a:lvl8pPr marL="3429000" lvl="7"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8pPr>
      <a:lvl9pPr marL="3886200" lvl="8"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79" name="文本框 1078"/>
          <p:cNvSpPr txBox="1"/>
          <p:nvPr userDrawn="1"/>
        </p:nvSpPr>
        <p:spPr>
          <a:xfrm>
            <a:off x="1198750" y="84138"/>
            <a:ext cx="8497628" cy="39878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charset="-122"/>
                <a:cs typeface="+mn-cs"/>
              </a:rPr>
              <a:t>必修</a:t>
            </a:r>
            <a:endPar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charset="-122"/>
              <a:cs typeface="+mn-cs"/>
            </a:endParaRPr>
          </a:p>
        </p:txBody>
      </p:sp>
      <p:sp>
        <p:nvSpPr>
          <p:cNvPr id="1082" name="燕尾形 1081"/>
          <p:cNvSpPr/>
          <p:nvPr userDrawn="1"/>
        </p:nvSpPr>
        <p:spPr>
          <a:xfrm>
            <a:off x="790699" y="182563"/>
            <a:ext cx="128608" cy="227012"/>
          </a:xfrm>
          <a:prstGeom prst="chevron">
            <a:avLst>
              <a:gd name="adj" fmla="val 49180"/>
            </a:avLst>
          </a:prstGeom>
          <a:solidFill>
            <a:srgbClr val="FFBEB9"/>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3" name="燕尾形 1082"/>
          <p:cNvSpPr/>
          <p:nvPr userDrawn="1"/>
        </p:nvSpPr>
        <p:spPr>
          <a:xfrm>
            <a:off x="633512" y="182563"/>
            <a:ext cx="130195" cy="227012"/>
          </a:xfrm>
          <a:prstGeom prst="chevron">
            <a:avLst>
              <a:gd name="adj" fmla="val 49180"/>
            </a:avLst>
          </a:prstGeom>
          <a:solidFill>
            <a:srgbClr val="FF9B93"/>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4" name="燕尾形 1083"/>
          <p:cNvSpPr/>
          <p:nvPr userDrawn="1"/>
        </p:nvSpPr>
        <p:spPr>
          <a:xfrm>
            <a:off x="477913" y="182563"/>
            <a:ext cx="128607" cy="227012"/>
          </a:xfrm>
          <a:prstGeom prst="chevron">
            <a:avLst>
              <a:gd name="adj" fmla="val 49180"/>
            </a:avLst>
          </a:prstGeom>
          <a:solidFill>
            <a:srgbClr val="FF786E"/>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grpSp>
        <p:nvGrpSpPr>
          <p:cNvPr id="1085" name="组合 1084"/>
          <p:cNvGrpSpPr/>
          <p:nvPr userDrawn="1"/>
        </p:nvGrpSpPr>
        <p:grpSpPr>
          <a:xfrm>
            <a:off x="9526" y="2714625"/>
            <a:ext cx="506492" cy="4106863"/>
            <a:chOff x="6" y="1710"/>
            <a:chExt cx="319" cy="2587"/>
          </a:xfrm>
        </p:grpSpPr>
        <p:pic>
          <p:nvPicPr>
            <p:cNvPr id="1086" name="图片 1085" descr="偶数页4色+"/>
            <p:cNvPicPr>
              <a:picLocks noChangeAspect="1"/>
            </p:cNvPicPr>
            <p:nvPr userDrawn="1"/>
          </p:nvPicPr>
          <p:blipFill>
            <a:blip r:embed="rId13" cstate="print"/>
            <a:stretch>
              <a:fillRect/>
            </a:stretch>
          </p:blipFill>
          <p:spPr>
            <a:xfrm>
              <a:off x="6" y="1710"/>
              <a:ext cx="280" cy="2587"/>
            </a:xfrm>
            <a:prstGeom prst="rect">
              <a:avLst/>
            </a:prstGeom>
            <a:noFill/>
            <a:ln w="9525">
              <a:noFill/>
            </a:ln>
          </p:spPr>
        </p:pic>
        <p:sp>
          <p:nvSpPr>
            <p:cNvPr id="1087" name="文本框 1086"/>
            <p:cNvSpPr txBox="1"/>
            <p:nvPr userDrawn="1"/>
          </p:nvSpPr>
          <p:spPr>
            <a:xfrm>
              <a:off x="74" y="2078"/>
              <a:ext cx="251" cy="702"/>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︹人教 </a:t>
              </a:r>
              <a:r>
                <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rPr>
                <a:t>︺</a:t>
              </a:r>
              <a:endPar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endParaRPr>
            </a:p>
          </p:txBody>
        </p:sp>
      </p:grpSp>
      <p:sp>
        <p:nvSpPr>
          <p:cNvPr id="1090" name="文本框 1089"/>
          <p:cNvSpPr txBox="1"/>
          <p:nvPr userDrawn="1"/>
        </p:nvSpPr>
        <p:spPr>
          <a:xfrm>
            <a:off x="11619838" y="2759075"/>
            <a:ext cx="398145" cy="1063625"/>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rPr>
              <a:t>生　物</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ransition>
    <p:zoom/>
  </p:transition>
  <p:hf sldNum="0" hdr="0"/>
  <p:txStyles>
    <p:titleStyle>
      <a:lvl1pPr marL="0" lvl="0" indent="0" algn="ctr" defTabSz="914400" rtl="0" eaLnBrk="1" fontAlgn="base" latinLnBrk="0" hangingPunct="1">
        <a:lnSpc>
          <a:spcPct val="100000"/>
        </a:lnSpc>
        <a:spcBef>
          <a:spcPct val="0"/>
        </a:spcBef>
        <a:spcAft>
          <a:spcPct val="0"/>
        </a:spcAft>
        <a:buNone/>
        <a:defRPr sz="2800" b="1" i="0" u="none" kern="1200" baseline="0">
          <a:solidFill>
            <a:srgbClr val="CC0000"/>
          </a:solidFill>
          <a:latin typeface="+mj-lt"/>
          <a:ea typeface="+mj-ea"/>
          <a:cs typeface="+mj-cs"/>
        </a:defRPr>
      </a:lvl1pPr>
    </p:titleStyle>
    <p:body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i="0" u="none" kern="1200" baseline="0">
          <a:solidFill>
            <a:srgbClr val="000000"/>
          </a:solidFill>
          <a:latin typeface="+mn-lt"/>
          <a:ea typeface="+mn-ea"/>
          <a:cs typeface="+mn-cs"/>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ea typeface="+mn-ea"/>
          <a:cs typeface="+mn-cs"/>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5pPr>
      <a:lvl6pPr marL="2514600" lvl="5"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6pPr>
      <a:lvl7pPr marL="2971800" lvl="6"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7pPr>
      <a:lvl8pPr marL="3429000" lvl="7"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8pPr>
      <a:lvl9pPr marL="3886200" lvl="8"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3.xml"/><Relationship Id="rId2" Type="http://schemas.openxmlformats.org/officeDocument/2006/relationships/image" Target="../media/image17.wmf"/><Relationship Id="rId1" Type="http://schemas.openxmlformats.org/officeDocument/2006/relationships/control" Target="../activeX/activeX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5322" y="964264"/>
            <a:ext cx="5958682" cy="828497"/>
          </a:xfrm>
          <a:prstGeom prst="rect">
            <a:avLst/>
          </a:prstGeom>
        </p:spPr>
        <p:txBody>
          <a:bodyPr wrap="none">
            <a:spAutoFit/>
          </a:bodyPr>
          <a:lstStyle/>
          <a:p>
            <a:pPr algn="ctr">
              <a:lnSpc>
                <a:spcPct val="150000"/>
              </a:lnSpc>
              <a:spcBef>
                <a:spcPts val="1300"/>
              </a:spcBef>
              <a:spcAft>
                <a:spcPts val="1300"/>
              </a:spcAft>
              <a:tabLst>
                <a:tab pos="2610485" algn="l"/>
              </a:tabLst>
            </a:pPr>
            <a:r>
              <a:rPr lang="zh-CN" altLang="zh-CN" sz="3600" b="1" kern="100" dirty="0">
                <a:cs typeface="Times New Roman" panose="02020603050405020304"/>
              </a:rPr>
              <a:t>第</a:t>
            </a:r>
            <a:r>
              <a:rPr lang="en-US" altLang="zh-CN" sz="3600" b="1" kern="100" dirty="0">
                <a:cs typeface="Times New Roman" panose="02020603050405020304"/>
              </a:rPr>
              <a:t>5</a:t>
            </a:r>
            <a:r>
              <a:rPr lang="zh-CN" altLang="zh-CN" sz="3600" b="1" kern="100" dirty="0">
                <a:cs typeface="Times New Roman" panose="02020603050405020304"/>
              </a:rPr>
              <a:t>讲　细胞器与生物膜系统</a:t>
            </a:r>
            <a:endParaRPr lang="zh-CN" altLang="zh-CN" sz="2400" b="1" kern="100" dirty="0">
              <a:effectLst/>
              <a:latin typeface="Cambria" panose="02040503050406030204"/>
            </a:endParaRPr>
          </a:p>
        </p:txBody>
      </p:sp>
      <p:graphicFrame>
        <p:nvGraphicFramePr>
          <p:cNvPr id="3" name="表格 2"/>
          <p:cNvGraphicFramePr>
            <a:graphicFrameLocks noGrp="1"/>
          </p:cNvGraphicFramePr>
          <p:nvPr/>
        </p:nvGraphicFramePr>
        <p:xfrm>
          <a:off x="551384" y="2276872"/>
          <a:ext cx="11017223" cy="3744416"/>
        </p:xfrm>
        <a:graphic>
          <a:graphicData uri="http://schemas.openxmlformats.org/drawingml/2006/table">
            <a:tbl>
              <a:tblPr/>
              <a:tblGrid>
                <a:gridCol w="1094739"/>
                <a:gridCol w="5025940"/>
                <a:gridCol w="1512168"/>
                <a:gridCol w="3384376"/>
              </a:tblGrid>
              <a:tr h="326582">
                <a:tc gridSpan="2">
                  <a:txBody>
                    <a:bodyPr/>
                    <a:lstStyle/>
                    <a:p>
                      <a:pPr algn="ctr">
                        <a:lnSpc>
                          <a:spcPct val="150000"/>
                        </a:lnSpc>
                        <a:spcAft>
                          <a:spcPts val="0"/>
                        </a:spcAft>
                        <a:tabLst>
                          <a:tab pos="2790825" algn="l"/>
                        </a:tabLst>
                      </a:pPr>
                      <a:r>
                        <a:rPr lang="zh-CN" sz="2000" b="1" kern="100" dirty="0">
                          <a:effectLst/>
                          <a:latin typeface="Times New Roman" panose="02020603050405020304"/>
                          <a:ea typeface="黑体" panose="02010609060101010101" charset="-122"/>
                          <a:cs typeface="Times New Roman" panose="02020603050405020304"/>
                        </a:rPr>
                        <a:t>考纲考情</a:t>
                      </a:r>
                      <a:r>
                        <a:rPr lang="en-US" sz="2000" b="1" kern="100" dirty="0">
                          <a:effectLst/>
                          <a:latin typeface="Times New Roman" panose="02020603050405020304"/>
                          <a:ea typeface="黑体" panose="02010609060101010101" charset="-122"/>
                          <a:cs typeface="Courier New" panose="02070309020205020404"/>
                        </a:rPr>
                        <a:t>——</a:t>
                      </a:r>
                      <a:r>
                        <a:rPr lang="zh-CN" sz="2000" b="1" kern="100" dirty="0">
                          <a:effectLst/>
                          <a:latin typeface="Times New Roman" panose="02020603050405020304"/>
                          <a:ea typeface="黑体" panose="02010609060101010101" charset="-122"/>
                          <a:cs typeface="Times New Roman" panose="02020603050405020304"/>
                        </a:rPr>
                        <a:t>知考向</a:t>
                      </a:r>
                      <a:endParaRPr lang="zh-CN" sz="2000" kern="100" dirty="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核心素养</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提考能</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1306327">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最新考纲</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1.</a:t>
                      </a:r>
                      <a:r>
                        <a:rPr lang="zh-CN" sz="2000" b="1" kern="100">
                          <a:effectLst/>
                          <a:latin typeface="Times New Roman" panose="02020603050405020304"/>
                          <a:cs typeface="Times New Roman" panose="02020603050405020304"/>
                        </a:rPr>
                        <a:t>主要细胞器的结构和功能（</a:t>
                      </a:r>
                      <a:r>
                        <a:rPr lang="en-US" sz="2000" b="1" kern="100">
                          <a:effectLst/>
                          <a:latin typeface="宋体" panose="02010600030101010101" pitchFamily="2" charset="-122"/>
                          <a:cs typeface="Times New Roman" panose="02020603050405020304"/>
                        </a:rPr>
                        <a:t>Ⅱ</a:t>
                      </a:r>
                      <a:r>
                        <a:rPr lang="zh-CN" sz="2000" b="1" kern="100">
                          <a:effectLst/>
                          <a:latin typeface="Times New Roman" panose="02020603050405020304"/>
                          <a:cs typeface="Times New Roman" panose="02020603050405020304"/>
                        </a:rPr>
                        <a:t>）</a:t>
                      </a:r>
                      <a:endParaRPr lang="zh-CN" sz="2000" kern="10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2.</a:t>
                      </a:r>
                      <a:r>
                        <a:rPr lang="zh-CN" sz="2000" b="1" kern="100">
                          <a:effectLst/>
                          <a:latin typeface="Times New Roman" panose="02020603050405020304"/>
                          <a:cs typeface="Times New Roman" panose="02020603050405020304"/>
                        </a:rPr>
                        <a:t>实验：观察线粒体和叶绿体</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dirty="0">
                          <a:effectLst/>
                          <a:latin typeface="Times New Roman" panose="02020603050405020304"/>
                          <a:cs typeface="Times New Roman" panose="02020603050405020304"/>
                        </a:rPr>
                        <a:t>生命观念</a:t>
                      </a:r>
                      <a:endParaRPr lang="zh-CN" sz="2000" kern="100" dirty="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明确各种细胞器的分工与合作，建立生命部分与整体的观念</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06327">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近三年考情</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tabLst>
                          <a:tab pos="2790825" algn="l"/>
                        </a:tabLst>
                      </a:pPr>
                      <a:r>
                        <a:rPr lang="en-US" sz="2000" b="1" kern="100" dirty="0">
                          <a:effectLst/>
                          <a:latin typeface="Times New Roman" panose="02020603050405020304"/>
                          <a:cs typeface="Courier New" panose="02070309020205020404"/>
                        </a:rPr>
                        <a:t>2018·</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1</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2018·</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Ⅲ</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2</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ctr">
                        <a:lnSpc>
                          <a:spcPct val="150000"/>
                        </a:lnSpc>
                        <a:spcAft>
                          <a:spcPts val="0"/>
                        </a:spcAft>
                        <a:tabLst>
                          <a:tab pos="2790825" algn="l"/>
                        </a:tabLst>
                      </a:pPr>
                      <a:r>
                        <a:rPr lang="en-US" sz="2000" b="1" kern="100" dirty="0">
                          <a:effectLst/>
                          <a:latin typeface="Times New Roman" panose="02020603050405020304"/>
                          <a:cs typeface="Courier New" panose="02070309020205020404"/>
                        </a:rPr>
                        <a:t>2016·</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1</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2016·</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4</a:t>
                      </a:r>
                      <a:r>
                        <a:rPr lang="zh-CN" sz="2000" b="1" kern="100" dirty="0" smtClean="0">
                          <a:effectLst/>
                          <a:latin typeface="Times New Roman" panose="02020603050405020304"/>
                          <a:cs typeface="Times New Roman" panose="02020603050405020304"/>
                        </a:rPr>
                        <a:t>）、</a:t>
                      </a:r>
                      <a:endParaRPr lang="en-US" altLang="zh-CN" sz="2000" b="1" kern="100" dirty="0" smtClean="0">
                        <a:effectLst/>
                        <a:latin typeface="Times New Roman" panose="02020603050405020304"/>
                        <a:cs typeface="Times New Roman" panose="02020603050405020304"/>
                      </a:endParaRPr>
                    </a:p>
                    <a:p>
                      <a:pPr algn="ctr">
                        <a:lnSpc>
                          <a:spcPct val="150000"/>
                        </a:lnSpc>
                        <a:spcAft>
                          <a:spcPts val="0"/>
                        </a:spcAft>
                        <a:tabLst>
                          <a:tab pos="2790825" algn="l"/>
                        </a:tabLst>
                      </a:pPr>
                      <a:r>
                        <a:rPr lang="en-US" sz="2000" b="1" kern="100" dirty="0" smtClean="0">
                          <a:effectLst/>
                          <a:latin typeface="Times New Roman" panose="02020603050405020304"/>
                          <a:cs typeface="Courier New" panose="02070309020205020404"/>
                        </a:rPr>
                        <a:t>2016·</a:t>
                      </a:r>
                      <a:r>
                        <a:rPr lang="zh-CN" sz="2000" b="1" kern="100" dirty="0" smtClean="0">
                          <a:effectLst/>
                          <a:latin typeface="Times New Roman" panose="02020603050405020304"/>
                          <a:cs typeface="Times New Roman" panose="02020603050405020304"/>
                        </a:rPr>
                        <a:t>全国卷</a:t>
                      </a:r>
                      <a:r>
                        <a:rPr lang="en-US" sz="2000" b="1" kern="100" dirty="0" smtClean="0">
                          <a:effectLst/>
                          <a:latin typeface="宋体" panose="02010600030101010101" pitchFamily="2" charset="-122"/>
                          <a:cs typeface="Times New Roman" panose="02020603050405020304"/>
                        </a:rPr>
                        <a:t>Ⅲ</a:t>
                      </a:r>
                      <a:r>
                        <a:rPr lang="zh-CN" sz="2000" b="1" kern="100" dirty="0" smtClean="0">
                          <a:effectLst/>
                          <a:latin typeface="Times New Roman" panose="02020603050405020304"/>
                          <a:cs typeface="Times New Roman" panose="02020603050405020304"/>
                        </a:rPr>
                        <a:t>（</a:t>
                      </a:r>
                      <a:r>
                        <a:rPr lang="en-US" sz="2000" b="1" kern="100" dirty="0" smtClean="0">
                          <a:effectLst/>
                          <a:latin typeface="Times New Roman" panose="02020603050405020304"/>
                          <a:cs typeface="Courier New" panose="02070309020205020404"/>
                        </a:rPr>
                        <a:t>1</a:t>
                      </a:r>
                      <a:r>
                        <a:rPr lang="zh-CN" sz="2000" b="1" kern="100" dirty="0" smtClean="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科学思维</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归纳细胞结构与功能，培养逻辑思维能力、归纳总结能力和识图析图能力</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289">
                <a:tc vMerge="1">
                  <a:tcPr/>
                </a:tc>
                <a:tc vMerge="1">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科学探究</a:t>
                      </a:r>
                      <a:endParaRPr lang="zh-CN" sz="2000" kern="10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dirty="0">
                          <a:effectLst/>
                          <a:latin typeface="Times New Roman" panose="02020603050405020304"/>
                          <a:cs typeface="Times New Roman" panose="02020603050405020304"/>
                        </a:rPr>
                        <a:t>观察线粒体与叶绿体</a:t>
                      </a:r>
                      <a:endParaRPr lang="zh-CN" sz="2000" kern="100" dirty="0">
                        <a:effectLst/>
                        <a:latin typeface="宋体" panose="02010600030101010101" pitchFamily="2" charset="-122"/>
                        <a:cs typeface="Courier New" panose="02070309020205020404"/>
                      </a:endParaRPr>
                    </a:p>
                  </a:txBody>
                  <a:tcPr marL="22663" marR="226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r>
              <a:rPr lang="zh-CN" altLang="en-US" i="1" dirty="0">
                <a:solidFill>
                  <a:srgbClr val="FF0000"/>
                </a:solidFill>
              </a:rPr>
              <a:t>生物膜系统的膜成分能相互转移的结构基础</a:t>
            </a:r>
            <a:r>
              <a:rPr lang="zh-CN" altLang="en-US" i="1" dirty="0" smtClean="0">
                <a:solidFill>
                  <a:srgbClr val="FF0000"/>
                </a:solidFill>
              </a:rPr>
              <a:t>是什么？</a:t>
            </a:r>
            <a:endParaRPr lang="en-US" altLang="zh-CN" i="1" dirty="0" smtClean="0">
              <a:solidFill>
                <a:srgbClr val="FF0000"/>
              </a:solidFill>
            </a:endParaRPr>
          </a:p>
          <a:p>
            <a:pPr lvl="0"/>
            <a:endParaRPr lang="en-US" altLang="zh-CN" i="1" dirty="0">
              <a:solidFill>
                <a:srgbClr val="FF0000"/>
              </a:solidFill>
            </a:endParaRPr>
          </a:p>
          <a:p>
            <a:pPr lvl="0"/>
            <a:r>
              <a:rPr lang="zh-CN" altLang="zh-CN" i="1" dirty="0" smtClean="0">
                <a:solidFill>
                  <a:srgbClr val="FF0000"/>
                </a:solidFill>
              </a:rPr>
              <a:t>生物膜</a:t>
            </a:r>
            <a:r>
              <a:rPr lang="zh-CN" altLang="zh-CN" i="1" dirty="0">
                <a:solidFill>
                  <a:srgbClr val="FF0000"/>
                </a:solidFill>
              </a:rPr>
              <a:t>系统有哪些功能？</a:t>
            </a:r>
            <a:endParaRPr lang="zh-CN" altLang="zh-CN" dirty="0">
              <a:solidFill>
                <a:srgbClr val="FF0000"/>
              </a:solidFill>
            </a:endParaRPr>
          </a:p>
          <a:p>
            <a:r>
              <a:rPr lang="zh-CN" altLang="zh-CN" dirty="0"/>
              <a:t>维持相对稳定的内部环境，同时与外部环境进行</a:t>
            </a:r>
            <a:r>
              <a:rPr lang="zh-CN" altLang="zh-CN" dirty="0">
                <a:solidFill>
                  <a:srgbClr val="FF0000"/>
                </a:solidFill>
              </a:rPr>
              <a:t>物质</a:t>
            </a:r>
            <a:r>
              <a:rPr lang="zh-CN" altLang="zh-CN" dirty="0"/>
              <a:t>运输、</a:t>
            </a:r>
            <a:r>
              <a:rPr lang="zh-CN" altLang="zh-CN" dirty="0">
                <a:solidFill>
                  <a:srgbClr val="FF0000"/>
                </a:solidFill>
              </a:rPr>
              <a:t>能量</a:t>
            </a:r>
            <a:r>
              <a:rPr lang="zh-CN" altLang="zh-CN" dirty="0"/>
              <a:t>转换和</a:t>
            </a:r>
            <a:r>
              <a:rPr lang="zh-CN" altLang="zh-CN" dirty="0">
                <a:solidFill>
                  <a:srgbClr val="FF0000"/>
                </a:solidFill>
              </a:rPr>
              <a:t>信息</a:t>
            </a:r>
            <a:r>
              <a:rPr lang="zh-CN" altLang="zh-CN" dirty="0"/>
              <a:t>传递；</a:t>
            </a:r>
            <a:endParaRPr lang="zh-CN" altLang="zh-CN" dirty="0"/>
          </a:p>
          <a:p>
            <a:r>
              <a:rPr lang="zh-CN" altLang="zh-CN" dirty="0"/>
              <a:t>提供多种酶广阔的附着位点；</a:t>
            </a:r>
            <a:endParaRPr lang="zh-CN" altLang="zh-CN" dirty="0"/>
          </a:p>
          <a:p>
            <a:r>
              <a:rPr lang="zh-CN" altLang="zh-CN" dirty="0"/>
              <a:t>分隔各种细胞器，使彼此相对独立工作，保证细胞生命活动高效、有序地进行</a:t>
            </a:r>
            <a:r>
              <a:rPr lang="zh-CN" altLang="zh-CN" dirty="0" smtClean="0"/>
              <a:t>；</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细胞器</a:t>
            </a:r>
            <a:r>
              <a:rPr lang="zh-CN" altLang="en-US" dirty="0">
                <a:solidFill>
                  <a:schemeClr val="tx1">
                    <a:lumMod val="65000"/>
                    <a:lumOff val="35000"/>
                  </a:schemeClr>
                </a:solidFill>
                <a:latin typeface="黑体" panose="02010609060101010101" charset="-122"/>
                <a:ea typeface="黑体" panose="02010609060101010101" charset="-122"/>
              </a:rPr>
              <a:t>间的协调配合及细胞的生物膜</a:t>
            </a:r>
            <a:r>
              <a:rPr lang="zh-CN" altLang="en-US" dirty="0" smtClean="0">
                <a:solidFill>
                  <a:schemeClr val="tx1">
                    <a:lumMod val="65000"/>
                    <a:lumOff val="35000"/>
                  </a:schemeClr>
                </a:solidFill>
                <a:latin typeface="黑体" panose="02010609060101010101" charset="-122"/>
                <a:ea typeface="黑体" panose="02010609060101010101" charset="-122"/>
              </a:rPr>
              <a:t>系统（知识精讲）</a:t>
            </a:r>
            <a:endParaRPr lang="zh-CN" altLang="en-US" dirty="0"/>
          </a:p>
        </p:txBody>
      </p:sp>
      <p:sp>
        <p:nvSpPr>
          <p:cNvPr id="4" name="圆角右箭头 30"/>
          <p:cNvSpPr>
            <a:spLocks noChangeArrowheads="1"/>
          </p:cNvSpPr>
          <p:nvPr/>
        </p:nvSpPr>
        <p:spPr bwMode="auto">
          <a:xfrm flipH="1">
            <a:off x="8479378" y="1722120"/>
            <a:ext cx="1296987" cy="720725"/>
          </a:xfrm>
          <a:custGeom>
            <a:avLst/>
            <a:gdLst>
              <a:gd name="T0" fmla="*/ 0 w 1296987"/>
              <a:gd name="T1" fmla="*/ 720725 h 720725"/>
              <a:gd name="T2" fmla="*/ 0 w 1296987"/>
              <a:gd name="T3" fmla="*/ 405408 h 720725"/>
              <a:gd name="T4" fmla="*/ 315317 w 1296987"/>
              <a:gd name="T5" fmla="*/ 90091 h 720725"/>
              <a:gd name="T6" fmla="*/ 315317 w 1296987"/>
              <a:gd name="T7" fmla="*/ 90091 h 720725"/>
              <a:gd name="T8" fmla="*/ 1116806 w 1296987"/>
              <a:gd name="T9" fmla="*/ 90091 h 720725"/>
              <a:gd name="T10" fmla="*/ 1116806 w 1296987"/>
              <a:gd name="T11" fmla="*/ 0 h 720725"/>
              <a:gd name="T12" fmla="*/ 1296987 w 1296987"/>
              <a:gd name="T13" fmla="*/ 180181 h 720725"/>
              <a:gd name="T14" fmla="*/ 1116806 w 1296987"/>
              <a:gd name="T15" fmla="*/ 360363 h 720725"/>
              <a:gd name="T16" fmla="*/ 1116806 w 1296987"/>
              <a:gd name="T17" fmla="*/ 270272 h 720725"/>
              <a:gd name="T18" fmla="*/ 315317 w 1296987"/>
              <a:gd name="T19" fmla="*/ 270272 h 720725"/>
              <a:gd name="T20" fmla="*/ 315316 w 1296987"/>
              <a:gd name="T21" fmla="*/ 270272 h 720725"/>
              <a:gd name="T22" fmla="*/ 180181 w 1296987"/>
              <a:gd name="T23" fmla="*/ 405407 h 720725"/>
              <a:gd name="T24" fmla="*/ 180181 w 1296987"/>
              <a:gd name="T25" fmla="*/ 720725 h 720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6987" h="720725">
                <a:moveTo>
                  <a:pt x="0" y="720725"/>
                </a:moveTo>
                <a:lnTo>
                  <a:pt x="0" y="405408"/>
                </a:lnTo>
                <a:cubicBezTo>
                  <a:pt x="0" y="231263"/>
                  <a:pt x="141172" y="90091"/>
                  <a:pt x="315317" y="90091"/>
                </a:cubicBezTo>
                <a:cubicBezTo>
                  <a:pt x="315317" y="90091"/>
                  <a:pt x="315317" y="90091"/>
                  <a:pt x="315317" y="90091"/>
                </a:cubicBezTo>
                <a:lnTo>
                  <a:pt x="1116806" y="90091"/>
                </a:lnTo>
                <a:lnTo>
                  <a:pt x="1116806" y="0"/>
                </a:lnTo>
                <a:lnTo>
                  <a:pt x="1296987" y="180181"/>
                </a:lnTo>
                <a:lnTo>
                  <a:pt x="1116806" y="360363"/>
                </a:lnTo>
                <a:lnTo>
                  <a:pt x="1116806" y="270272"/>
                </a:lnTo>
                <a:lnTo>
                  <a:pt x="315317" y="270272"/>
                </a:lnTo>
                <a:lnTo>
                  <a:pt x="315316" y="270272"/>
                </a:lnTo>
                <a:cubicBezTo>
                  <a:pt x="240683" y="270272"/>
                  <a:pt x="180181" y="330774"/>
                  <a:pt x="180181" y="405407"/>
                </a:cubicBezTo>
                <a:lnTo>
                  <a:pt x="180181" y="720725"/>
                </a:lnTo>
                <a:close/>
              </a:path>
            </a:pathLst>
          </a:custGeom>
          <a:solidFill>
            <a:srgbClr val="D9D9D9"/>
          </a:solidFill>
          <a:ln w="25400">
            <a:solidFill>
              <a:srgbClr val="262626"/>
            </a:solidFill>
            <a:prstDash val="dash"/>
            <a:round/>
          </a:ln>
        </p:spPr>
        <p:txBody>
          <a:bodyPr/>
          <a:lstStyle/>
          <a:p>
            <a:endParaRPr lang="zh-CN" altLang="en-US"/>
          </a:p>
        </p:txBody>
      </p:sp>
      <p:sp>
        <p:nvSpPr>
          <p:cNvPr id="5" name="圆角右箭头 28"/>
          <p:cNvSpPr>
            <a:spLocks noChangeArrowheads="1"/>
          </p:cNvSpPr>
          <p:nvPr/>
        </p:nvSpPr>
        <p:spPr bwMode="auto">
          <a:xfrm rot="16200000" flipV="1">
            <a:off x="8911178" y="2739708"/>
            <a:ext cx="647700" cy="1225550"/>
          </a:xfrm>
          <a:custGeom>
            <a:avLst/>
            <a:gdLst>
              <a:gd name="T0" fmla="*/ 0 w 647700"/>
              <a:gd name="T1" fmla="*/ 1223963 h 1223963"/>
              <a:gd name="T2" fmla="*/ 0 w 647700"/>
              <a:gd name="T3" fmla="*/ 364331 h 1223963"/>
              <a:gd name="T4" fmla="*/ 283368 w 647700"/>
              <a:gd name="T5" fmla="*/ 80962 h 1223963"/>
              <a:gd name="T6" fmla="*/ 485775 w 647700"/>
              <a:gd name="T7" fmla="*/ 80963 h 1223963"/>
              <a:gd name="T8" fmla="*/ 485775 w 647700"/>
              <a:gd name="T9" fmla="*/ 0 h 1223963"/>
              <a:gd name="T10" fmla="*/ 647700 w 647700"/>
              <a:gd name="T11" fmla="*/ 161925 h 1223963"/>
              <a:gd name="T12" fmla="*/ 485775 w 647700"/>
              <a:gd name="T13" fmla="*/ 323850 h 1223963"/>
              <a:gd name="T14" fmla="*/ 485775 w 647700"/>
              <a:gd name="T15" fmla="*/ 242888 h 1223963"/>
              <a:gd name="T16" fmla="*/ 283369 w 647700"/>
              <a:gd name="T17" fmla="*/ 242888 h 1223963"/>
              <a:gd name="T18" fmla="*/ 283368 w 647700"/>
              <a:gd name="T19" fmla="*/ 242888 h 1223963"/>
              <a:gd name="T20" fmla="*/ 161925 w 647700"/>
              <a:gd name="T21" fmla="*/ 364331 h 1223963"/>
              <a:gd name="T22" fmla="*/ 161925 w 647700"/>
              <a:gd name="T23" fmla="*/ 1223963 h 122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700" h="1223963">
                <a:moveTo>
                  <a:pt x="0" y="1223963"/>
                </a:moveTo>
                <a:lnTo>
                  <a:pt x="0" y="364331"/>
                </a:lnTo>
                <a:cubicBezTo>
                  <a:pt x="0" y="207830"/>
                  <a:pt x="126868" y="80962"/>
                  <a:pt x="283368" y="80962"/>
                </a:cubicBezTo>
                <a:lnTo>
                  <a:pt x="485775" y="80963"/>
                </a:lnTo>
                <a:lnTo>
                  <a:pt x="485775" y="0"/>
                </a:lnTo>
                <a:lnTo>
                  <a:pt x="647700" y="161925"/>
                </a:lnTo>
                <a:lnTo>
                  <a:pt x="485775" y="323850"/>
                </a:lnTo>
                <a:lnTo>
                  <a:pt x="485775" y="242888"/>
                </a:lnTo>
                <a:lnTo>
                  <a:pt x="283369" y="242888"/>
                </a:lnTo>
                <a:lnTo>
                  <a:pt x="283368" y="242888"/>
                </a:lnTo>
                <a:cubicBezTo>
                  <a:pt x="216297" y="242888"/>
                  <a:pt x="161925" y="297260"/>
                  <a:pt x="161925" y="364331"/>
                </a:cubicBezTo>
                <a:lnTo>
                  <a:pt x="161925" y="1223963"/>
                </a:lnTo>
                <a:close/>
              </a:path>
            </a:pathLst>
          </a:custGeom>
          <a:solidFill>
            <a:srgbClr val="D9D9D9"/>
          </a:solidFill>
          <a:ln w="25400">
            <a:solidFill>
              <a:srgbClr val="262626"/>
            </a:solidFill>
            <a:prstDash val="dash"/>
            <a:round/>
          </a:ln>
        </p:spPr>
        <p:txBody>
          <a:bodyPr/>
          <a:lstStyle/>
          <a:p>
            <a:endParaRPr lang="zh-CN" altLang="en-US"/>
          </a:p>
        </p:txBody>
      </p:sp>
      <p:sp>
        <p:nvSpPr>
          <p:cNvPr id="6" name="下箭头 11"/>
          <p:cNvSpPr>
            <a:spLocks noChangeArrowheads="1"/>
          </p:cNvSpPr>
          <p:nvPr/>
        </p:nvSpPr>
        <p:spPr bwMode="auto">
          <a:xfrm>
            <a:off x="7399878" y="3822383"/>
            <a:ext cx="792162" cy="1295400"/>
          </a:xfrm>
          <a:prstGeom prst="downArrow">
            <a:avLst>
              <a:gd name="adj1" fmla="val 50000"/>
              <a:gd name="adj2" fmla="val 49974"/>
            </a:avLst>
          </a:prstGeom>
          <a:solidFill>
            <a:srgbClr val="D1D1F0"/>
          </a:solidFill>
          <a:ln w="25400">
            <a:solidFill>
              <a:srgbClr val="89A4A7"/>
            </a:solidFill>
            <a:miter lim="800000"/>
          </a:ln>
        </p:spPr>
        <p:txBody>
          <a:bodyPr anchor="ctr"/>
          <a:lstStyle/>
          <a:p>
            <a:pPr algn="ctr"/>
            <a:r>
              <a:rPr lang="zh-CN" altLang="en-US" b="1">
                <a:latin typeface="Arial" panose="020B0604020202020204" pitchFamily="34" charset="0"/>
              </a:rPr>
              <a:t>直接</a:t>
            </a:r>
            <a:endParaRPr lang="zh-CN" altLang="en-US" b="1">
              <a:latin typeface="Arial" panose="020B0604020202020204" pitchFamily="34" charset="0"/>
            </a:endParaRPr>
          </a:p>
        </p:txBody>
      </p:sp>
      <p:sp>
        <p:nvSpPr>
          <p:cNvPr id="7" name="上箭头 13"/>
          <p:cNvSpPr>
            <a:spLocks noChangeArrowheads="1"/>
          </p:cNvSpPr>
          <p:nvPr/>
        </p:nvSpPr>
        <p:spPr bwMode="auto">
          <a:xfrm>
            <a:off x="7441153" y="2165033"/>
            <a:ext cx="720725" cy="1152525"/>
          </a:xfrm>
          <a:prstGeom prst="upArrow">
            <a:avLst>
              <a:gd name="adj1" fmla="val 50000"/>
              <a:gd name="adj2" fmla="val 49980"/>
            </a:avLst>
          </a:prstGeom>
          <a:solidFill>
            <a:srgbClr val="D1D1F0"/>
          </a:solidFill>
          <a:ln w="25400">
            <a:solidFill>
              <a:srgbClr val="89A4A7"/>
            </a:solidFill>
            <a:miter lim="800000"/>
          </a:ln>
        </p:spPr>
        <p:txBody>
          <a:bodyPr anchor="ctr"/>
          <a:lstStyle/>
          <a:p>
            <a:pPr algn="ctr"/>
            <a:r>
              <a:rPr lang="zh-CN" altLang="en-US" b="1">
                <a:latin typeface="Arial" panose="020B0604020202020204" pitchFamily="34" charset="0"/>
              </a:rPr>
              <a:t>直接</a:t>
            </a:r>
            <a:endParaRPr lang="zh-CN" altLang="en-US" b="1">
              <a:latin typeface="Arial" panose="020B0604020202020204" pitchFamily="34" charset="0"/>
            </a:endParaRPr>
          </a:p>
        </p:txBody>
      </p:sp>
      <p:grpSp>
        <p:nvGrpSpPr>
          <p:cNvPr id="3" name="圆角矩形 10"/>
          <p:cNvGrpSpPr/>
          <p:nvPr/>
        </p:nvGrpSpPr>
        <p:grpSpPr bwMode="auto">
          <a:xfrm>
            <a:off x="6945853" y="3300095"/>
            <a:ext cx="1762125" cy="603250"/>
            <a:chOff x="0" y="0"/>
            <a:chExt cx="1110" cy="380"/>
          </a:xfrm>
        </p:grpSpPr>
        <p:pic>
          <p:nvPicPr>
            <p:cNvPr id="9" name="圆角矩形 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11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32" y="29"/>
              <a:ext cx="10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dirty="0">
                  <a:solidFill>
                    <a:srgbClr val="002060"/>
                  </a:solidFill>
                  <a:latin typeface="Arial" panose="020B0604020202020204" pitchFamily="34" charset="0"/>
                </a:rPr>
                <a:t>内质网膜  </a:t>
              </a:r>
              <a:endParaRPr lang="zh-CN" altLang="en-US" sz="2800" b="1" dirty="0">
                <a:solidFill>
                  <a:srgbClr val="002060"/>
                </a:solidFill>
                <a:latin typeface="Arial" panose="020B0604020202020204" pitchFamily="34" charset="0"/>
              </a:endParaRPr>
            </a:p>
          </p:txBody>
        </p:sp>
      </p:grpSp>
      <p:grpSp>
        <p:nvGrpSpPr>
          <p:cNvPr id="8" name="圆角矩形 14"/>
          <p:cNvGrpSpPr/>
          <p:nvPr/>
        </p:nvGrpSpPr>
        <p:grpSpPr bwMode="auto">
          <a:xfrm>
            <a:off x="7110953" y="1610995"/>
            <a:ext cx="1395412" cy="609600"/>
            <a:chOff x="0" y="0"/>
            <a:chExt cx="879" cy="384"/>
          </a:xfrm>
        </p:grpSpPr>
        <p:pic>
          <p:nvPicPr>
            <p:cNvPr id="12" name="圆角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2"/>
            <p:cNvSpPr txBox="1">
              <a:spLocks noChangeArrowheads="1"/>
            </p:cNvSpPr>
            <p:nvPr/>
          </p:nvSpPr>
          <p:spPr bwMode="auto">
            <a:xfrm>
              <a:off x="28" y="30"/>
              <a:ext cx="82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a:solidFill>
                    <a:srgbClr val="002060"/>
                  </a:solidFill>
                  <a:latin typeface="Arial" panose="020B0604020202020204" pitchFamily="34" charset="0"/>
                </a:rPr>
                <a:t>细胞膜  </a:t>
              </a:r>
              <a:endParaRPr lang="zh-CN" altLang="en-US" sz="2800" b="1">
                <a:solidFill>
                  <a:srgbClr val="002060"/>
                </a:solidFill>
                <a:latin typeface="Arial" panose="020B0604020202020204" pitchFamily="34" charset="0"/>
              </a:endParaRPr>
            </a:p>
          </p:txBody>
        </p:sp>
      </p:grpSp>
      <p:grpSp>
        <p:nvGrpSpPr>
          <p:cNvPr id="11" name="圆角矩形 16"/>
          <p:cNvGrpSpPr/>
          <p:nvPr/>
        </p:nvGrpSpPr>
        <p:grpSpPr bwMode="auto">
          <a:xfrm>
            <a:off x="7166515" y="5097145"/>
            <a:ext cx="1395413" cy="609600"/>
            <a:chOff x="0" y="0"/>
            <a:chExt cx="879" cy="384"/>
          </a:xfrm>
        </p:grpSpPr>
        <p:pic>
          <p:nvPicPr>
            <p:cNvPr id="15" name="圆角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a:spLocks noChangeArrowheads="1"/>
            </p:cNvSpPr>
            <p:nvPr/>
          </p:nvSpPr>
          <p:spPr bwMode="auto">
            <a:xfrm>
              <a:off x="29" y="31"/>
              <a:ext cx="8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a:solidFill>
                    <a:srgbClr val="002060"/>
                  </a:solidFill>
                  <a:latin typeface="Arial" panose="020B0604020202020204" pitchFamily="34" charset="0"/>
                </a:rPr>
                <a:t>核膜</a:t>
              </a:r>
              <a:endParaRPr lang="zh-CN" altLang="en-US" sz="2800" b="1">
                <a:solidFill>
                  <a:srgbClr val="002060"/>
                </a:solidFill>
                <a:latin typeface="Arial" panose="020B0604020202020204" pitchFamily="34" charset="0"/>
              </a:endParaRPr>
            </a:p>
          </p:txBody>
        </p:sp>
      </p:grpSp>
      <p:grpSp>
        <p:nvGrpSpPr>
          <p:cNvPr id="14" name="圆角矩形 17"/>
          <p:cNvGrpSpPr/>
          <p:nvPr/>
        </p:nvGrpSpPr>
        <p:grpSpPr bwMode="auto">
          <a:xfrm>
            <a:off x="5411788" y="2793683"/>
            <a:ext cx="609600" cy="1901825"/>
            <a:chOff x="0" y="0"/>
            <a:chExt cx="384" cy="1198"/>
          </a:xfrm>
        </p:grpSpPr>
        <p:pic>
          <p:nvPicPr>
            <p:cNvPr id="18" name="圆角矩形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4"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8"/>
            <p:cNvSpPr txBox="1">
              <a:spLocks noChangeArrowheads="1"/>
            </p:cNvSpPr>
            <p:nvPr/>
          </p:nvSpPr>
          <p:spPr bwMode="auto">
            <a:xfrm>
              <a:off x="30" y="30"/>
              <a:ext cx="327"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a:solidFill>
                    <a:srgbClr val="002060"/>
                  </a:solidFill>
                  <a:latin typeface="Arial" panose="020B0604020202020204" pitchFamily="34" charset="0"/>
                </a:rPr>
                <a:t>线粒体膜</a:t>
              </a:r>
              <a:endParaRPr lang="zh-CN" altLang="en-US" sz="2800" b="1">
                <a:solidFill>
                  <a:srgbClr val="002060"/>
                </a:solidFill>
                <a:latin typeface="Arial" panose="020B0604020202020204" pitchFamily="34" charset="0"/>
              </a:endParaRPr>
            </a:p>
          </p:txBody>
        </p:sp>
      </p:grpSp>
      <p:sp>
        <p:nvSpPr>
          <p:cNvPr id="20" name="左箭头 24"/>
          <p:cNvSpPr>
            <a:spLocks noChangeArrowheads="1"/>
          </p:cNvSpPr>
          <p:nvPr/>
        </p:nvSpPr>
        <p:spPr bwMode="auto">
          <a:xfrm>
            <a:off x="6104478" y="3344545"/>
            <a:ext cx="863600" cy="576263"/>
          </a:xfrm>
          <a:prstGeom prst="leftArrow">
            <a:avLst>
              <a:gd name="adj1" fmla="val 50000"/>
              <a:gd name="adj2" fmla="val 49982"/>
            </a:avLst>
          </a:prstGeom>
          <a:solidFill>
            <a:srgbClr val="D1D1F0"/>
          </a:solidFill>
          <a:ln w="25400">
            <a:solidFill>
              <a:srgbClr val="89A4A7"/>
            </a:solidFill>
            <a:miter lim="800000"/>
          </a:ln>
        </p:spPr>
        <p:txBody>
          <a:bodyPr anchor="ctr"/>
          <a:lstStyle/>
          <a:p>
            <a:pPr algn="ctr"/>
            <a:endParaRPr lang="zh-CN" altLang="en-US" b="1">
              <a:latin typeface="Arial" panose="020B0604020202020204" pitchFamily="34" charset="0"/>
            </a:endParaRPr>
          </a:p>
        </p:txBody>
      </p:sp>
      <p:sp>
        <p:nvSpPr>
          <p:cNvPr id="21" name="TextBox 25"/>
          <p:cNvSpPr txBox="1">
            <a:spLocks noChangeArrowheads="1"/>
          </p:cNvSpPr>
          <p:nvPr/>
        </p:nvSpPr>
        <p:spPr bwMode="auto">
          <a:xfrm>
            <a:off x="6264815" y="3444558"/>
            <a:ext cx="957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t>直接  </a:t>
            </a:r>
            <a:endParaRPr lang="zh-CN" altLang="en-US" b="1" dirty="0"/>
          </a:p>
        </p:txBody>
      </p:sp>
      <p:grpSp>
        <p:nvGrpSpPr>
          <p:cNvPr id="17" name="圆角矩形 27"/>
          <p:cNvGrpSpPr/>
          <p:nvPr/>
        </p:nvGrpSpPr>
        <p:grpSpPr bwMode="auto">
          <a:xfrm>
            <a:off x="8677815" y="2409508"/>
            <a:ext cx="2120900" cy="603250"/>
            <a:chOff x="0" y="0"/>
            <a:chExt cx="1336" cy="380"/>
          </a:xfrm>
        </p:grpSpPr>
        <p:pic>
          <p:nvPicPr>
            <p:cNvPr id="23" name="圆角矩形 2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36"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3"/>
            <p:cNvSpPr txBox="1">
              <a:spLocks noChangeArrowheads="1"/>
            </p:cNvSpPr>
            <p:nvPr/>
          </p:nvSpPr>
          <p:spPr bwMode="auto">
            <a:xfrm>
              <a:off x="29" y="29"/>
              <a:ext cx="1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800" b="1">
                  <a:solidFill>
                    <a:srgbClr val="002060"/>
                  </a:solidFill>
                  <a:latin typeface="Arial" panose="020B0604020202020204" pitchFamily="34" charset="0"/>
                </a:rPr>
                <a:t>高尔基体膜  </a:t>
              </a:r>
              <a:endParaRPr lang="zh-CN" altLang="en-US" sz="2800" b="1">
                <a:solidFill>
                  <a:srgbClr val="002060"/>
                </a:solidFill>
                <a:latin typeface="Arial" panose="020B0604020202020204" pitchFamily="34" charset="0"/>
              </a:endParaRPr>
            </a:p>
          </p:txBody>
        </p:sp>
      </p:grpSp>
      <p:sp>
        <p:nvSpPr>
          <p:cNvPr id="25" name="TextBox 29"/>
          <p:cNvSpPr txBox="1">
            <a:spLocks noChangeArrowheads="1"/>
          </p:cNvSpPr>
          <p:nvPr/>
        </p:nvSpPr>
        <p:spPr bwMode="auto">
          <a:xfrm>
            <a:off x="8768303" y="3103245"/>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t>间接  </a:t>
            </a:r>
            <a:endParaRPr lang="zh-CN" altLang="en-US" b="1"/>
          </a:p>
        </p:txBody>
      </p:sp>
      <p:sp>
        <p:nvSpPr>
          <p:cNvPr id="26" name="TextBox 31"/>
          <p:cNvSpPr txBox="1">
            <a:spLocks noChangeArrowheads="1"/>
          </p:cNvSpPr>
          <p:nvPr/>
        </p:nvSpPr>
        <p:spPr bwMode="auto">
          <a:xfrm>
            <a:off x="8768303" y="1923733"/>
            <a:ext cx="957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t>间接  </a:t>
            </a:r>
            <a:endParaRPr lang="zh-CN" altLang="en-US" b="1"/>
          </a:p>
        </p:txBody>
      </p:sp>
      <p:pic>
        <p:nvPicPr>
          <p:cNvPr id="27" name="图片 18" descr="分泌蛋白.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958" y="1350498"/>
            <a:ext cx="4427345" cy="434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10"/>
          <p:cNvSpPr txBox="1">
            <a:spLocks noChangeArrowheads="1"/>
          </p:cNvSpPr>
          <p:nvPr/>
        </p:nvSpPr>
        <p:spPr bwMode="auto">
          <a:xfrm>
            <a:off x="241540" y="552835"/>
            <a:ext cx="5421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t>1.</a:t>
            </a:r>
            <a:r>
              <a:rPr lang="zh-CN" altLang="zh-CN" sz="3200" b="1" dirty="0"/>
              <a:t>生物膜系统在结构上的联系</a:t>
            </a:r>
            <a:endParaRPr lang="zh-CN" altLang="zh-CN"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right)">
                                      <p:cBhvr>
                                        <p:cTn id="25" dur="500"/>
                                        <p:tgtEl>
                                          <p:spTgt spid="2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right)">
                                      <p:cBhvr>
                                        <p:cTn id="49" dur="500"/>
                                        <p:tgtEl>
                                          <p:spTgt spid="26"/>
                                        </p:tgtEl>
                                      </p:cBhvr>
                                    </p:animEffect>
                                  </p:childTnLst>
                                </p:cTn>
                              </p:par>
                              <p:par>
                                <p:cTn id="50" presetID="22" presetClass="entr" presetSubtype="2"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20" grpId="0" bldLvl="0" animBg="1"/>
      <p:bldP spid="21"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细胞器</a:t>
            </a:r>
            <a:r>
              <a:rPr lang="zh-CN" altLang="en-US" dirty="0">
                <a:solidFill>
                  <a:schemeClr val="tx1">
                    <a:lumMod val="65000"/>
                    <a:lumOff val="35000"/>
                  </a:schemeClr>
                </a:solidFill>
                <a:latin typeface="黑体" panose="02010609060101010101" charset="-122"/>
                <a:ea typeface="黑体" panose="02010609060101010101" charset="-122"/>
              </a:rPr>
              <a:t>间的协调配合及细胞的生物膜</a:t>
            </a:r>
            <a:r>
              <a:rPr lang="zh-CN" altLang="en-US" dirty="0" smtClean="0">
                <a:solidFill>
                  <a:schemeClr val="tx1">
                    <a:lumMod val="65000"/>
                    <a:lumOff val="35000"/>
                  </a:schemeClr>
                </a:solidFill>
                <a:latin typeface="黑体" panose="02010609060101010101" charset="-122"/>
                <a:ea typeface="黑体" panose="02010609060101010101" charset="-122"/>
              </a:rPr>
              <a:t>系统（知识精讲）</a:t>
            </a:r>
            <a:endParaRPr lang="zh-CN" altLang="en-US" dirty="0"/>
          </a:p>
        </p:txBody>
      </p:sp>
      <p:sp>
        <p:nvSpPr>
          <p:cNvPr id="4" name="文本框 10"/>
          <p:cNvSpPr txBox="1">
            <a:spLocks noChangeArrowheads="1"/>
          </p:cNvSpPr>
          <p:nvPr/>
        </p:nvSpPr>
        <p:spPr bwMode="auto">
          <a:xfrm>
            <a:off x="241540" y="608208"/>
            <a:ext cx="5421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t>2.</a:t>
            </a:r>
            <a:r>
              <a:rPr lang="zh-CN" altLang="zh-CN" sz="3200" b="1" dirty="0"/>
              <a:t>生物膜系统在功能上的联系</a:t>
            </a:r>
            <a:endParaRPr lang="zh-CN" altLang="zh-CN" sz="3200" b="1" dirty="0"/>
          </a:p>
        </p:txBody>
      </p:sp>
      <p:sp>
        <p:nvSpPr>
          <p:cNvPr id="7" name="TextBox 5"/>
          <p:cNvSpPr txBox="1">
            <a:spLocks noChangeArrowheads="1"/>
          </p:cNvSpPr>
          <p:nvPr/>
        </p:nvSpPr>
        <p:spPr bwMode="auto">
          <a:xfrm>
            <a:off x="6856241" y="1220053"/>
            <a:ext cx="50863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0000FF"/>
                </a:solidFill>
              </a:rPr>
              <a:t>      分泌蛋白的合成和分泌的过程中不同生物膜面积的变化情况如何？</a:t>
            </a:r>
            <a:endParaRPr lang="zh-CN" altLang="en-US" sz="2400" dirty="0">
              <a:solidFill>
                <a:srgbClr val="0000FF"/>
              </a:solidFill>
            </a:endParaRPr>
          </a:p>
        </p:txBody>
      </p:sp>
      <p:cxnSp>
        <p:nvCxnSpPr>
          <p:cNvPr id="8" name="直接箭头连接符 5"/>
          <p:cNvCxnSpPr>
            <a:cxnSpLocks noChangeShapeType="1"/>
          </p:cNvCxnSpPr>
          <p:nvPr/>
        </p:nvCxnSpPr>
        <p:spPr bwMode="auto">
          <a:xfrm flipV="1">
            <a:off x="7288042" y="2095500"/>
            <a:ext cx="0" cy="1511300"/>
          </a:xfrm>
          <a:prstGeom prst="straightConnector1">
            <a:avLst/>
          </a:prstGeom>
          <a:noFill/>
          <a:ln w="38100">
            <a:solidFill>
              <a:srgbClr val="4A7EBB"/>
            </a:solidFill>
            <a:round/>
            <a:tailEnd type="arrow" w="med" len="med"/>
          </a:ln>
          <a:extLst>
            <a:ext uri="{909E8E84-426E-40DD-AFC4-6F175D3DCCD1}">
              <a14:hiddenFill xmlns:a14="http://schemas.microsoft.com/office/drawing/2010/main">
                <a:noFill/>
              </a14:hiddenFill>
            </a:ext>
          </a:extLst>
        </p:spPr>
      </p:cxnSp>
      <p:cxnSp>
        <p:nvCxnSpPr>
          <p:cNvPr id="9" name="直接箭头连接符 6"/>
          <p:cNvCxnSpPr>
            <a:cxnSpLocks noChangeShapeType="1"/>
          </p:cNvCxnSpPr>
          <p:nvPr/>
        </p:nvCxnSpPr>
        <p:spPr bwMode="auto">
          <a:xfrm>
            <a:off x="7288042" y="3606800"/>
            <a:ext cx="3384550" cy="0"/>
          </a:xfrm>
          <a:prstGeom prst="straightConnector1">
            <a:avLst/>
          </a:prstGeom>
          <a:noFill/>
          <a:ln w="38100">
            <a:solidFill>
              <a:srgbClr val="4A7EBB"/>
            </a:solidFill>
            <a:round/>
            <a:tailEnd type="arrow" w="med" len="med"/>
          </a:ln>
          <a:extLst>
            <a:ext uri="{909E8E84-426E-40DD-AFC4-6F175D3DCCD1}">
              <a14:hiddenFill xmlns:a14="http://schemas.microsoft.com/office/drawing/2010/main">
                <a:noFill/>
              </a14:hiddenFill>
            </a:ext>
          </a:extLst>
        </p:spPr>
      </p:cxnSp>
      <p:cxnSp>
        <p:nvCxnSpPr>
          <p:cNvPr id="10" name="直接箭头连接符 7"/>
          <p:cNvCxnSpPr>
            <a:cxnSpLocks noChangeShapeType="1"/>
          </p:cNvCxnSpPr>
          <p:nvPr/>
        </p:nvCxnSpPr>
        <p:spPr bwMode="auto">
          <a:xfrm flipH="1" flipV="1">
            <a:off x="6927680" y="3895725"/>
            <a:ext cx="0" cy="1871663"/>
          </a:xfrm>
          <a:prstGeom prst="straightConnector1">
            <a:avLst/>
          </a:prstGeom>
          <a:noFill/>
          <a:ln w="38100">
            <a:solidFill>
              <a:schemeClr val="tx1"/>
            </a:solidFill>
            <a:round/>
            <a:tailEnd type="arrow" w="med" len="med"/>
          </a:ln>
          <a:extLst>
            <a:ext uri="{909E8E84-426E-40DD-AFC4-6F175D3DCCD1}">
              <a14:hiddenFill xmlns:a14="http://schemas.microsoft.com/office/drawing/2010/main">
                <a:noFill/>
              </a14:hiddenFill>
            </a:ext>
          </a:extLst>
        </p:spPr>
      </p:cxnSp>
      <p:cxnSp>
        <p:nvCxnSpPr>
          <p:cNvPr id="11" name="直接箭头连接符 8"/>
          <p:cNvCxnSpPr>
            <a:cxnSpLocks noChangeShapeType="1"/>
          </p:cNvCxnSpPr>
          <p:nvPr/>
        </p:nvCxnSpPr>
        <p:spPr bwMode="auto">
          <a:xfrm flipV="1">
            <a:off x="6927680" y="5767388"/>
            <a:ext cx="4464050" cy="0"/>
          </a:xfrm>
          <a:prstGeom prst="straightConnector1">
            <a:avLst/>
          </a:prstGeom>
          <a:noFill/>
          <a:ln w="38100">
            <a:solidFill>
              <a:schemeClr val="tx1"/>
            </a:solidFill>
            <a:round/>
            <a:tailEnd type="arrow" w="med" len="med"/>
          </a:ln>
          <a:extLst>
            <a:ext uri="{909E8E84-426E-40DD-AFC4-6F175D3DCCD1}">
              <a14:hiddenFill xmlns:a14="http://schemas.microsoft.com/office/drawing/2010/main">
                <a:noFill/>
              </a14:hiddenFill>
            </a:ext>
          </a:extLst>
        </p:spPr>
      </p:cxnSp>
      <p:sp>
        <p:nvSpPr>
          <p:cNvPr id="12" name="TextBox 10"/>
          <p:cNvSpPr txBox="1">
            <a:spLocks noChangeArrowheads="1"/>
          </p:cNvSpPr>
          <p:nvPr/>
        </p:nvSpPr>
        <p:spPr bwMode="auto">
          <a:xfrm>
            <a:off x="10912305" y="5335588"/>
            <a:ext cx="696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t>时间</a:t>
            </a:r>
            <a:endParaRPr lang="zh-CN" altLang="en-US" sz="2000" b="1"/>
          </a:p>
        </p:txBody>
      </p:sp>
      <p:sp>
        <p:nvSpPr>
          <p:cNvPr id="13" name="TextBox 11"/>
          <p:cNvSpPr txBox="1">
            <a:spLocks noChangeArrowheads="1"/>
          </p:cNvSpPr>
          <p:nvPr/>
        </p:nvSpPr>
        <p:spPr bwMode="auto">
          <a:xfrm>
            <a:off x="6495880" y="3968750"/>
            <a:ext cx="576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t>相对面积</a:t>
            </a:r>
            <a:endParaRPr lang="zh-CN" altLang="en-US" b="1"/>
          </a:p>
        </p:txBody>
      </p:sp>
      <p:sp>
        <p:nvSpPr>
          <p:cNvPr id="14" name="任意多边形 11"/>
          <p:cNvSpPr>
            <a:spLocks noChangeArrowheads="1"/>
          </p:cNvSpPr>
          <p:nvPr/>
        </p:nvSpPr>
        <p:spPr bwMode="auto">
          <a:xfrm>
            <a:off x="6937205" y="4400550"/>
            <a:ext cx="3303587" cy="390525"/>
          </a:xfrm>
          <a:custGeom>
            <a:avLst/>
            <a:gdLst>
              <a:gd name="T0" fmla="*/ 0 w 1678640"/>
              <a:gd name="T1" fmla="*/ 56029 h 457199"/>
              <a:gd name="T2" fmla="*/ 416858 w 1678640"/>
              <a:gd name="T3" fmla="*/ 56029 h 457199"/>
              <a:gd name="T4" fmla="*/ 753035 w 1678640"/>
              <a:gd name="T5" fmla="*/ 392205 h 457199"/>
              <a:gd name="T6" fmla="*/ 1546411 w 1678640"/>
              <a:gd name="T7" fmla="*/ 445993 h 457199"/>
              <a:gd name="T8" fmla="*/ 1546411 w 1678640"/>
              <a:gd name="T9" fmla="*/ 432546 h 457199"/>
            </a:gdLst>
            <a:ahLst/>
            <a:cxnLst>
              <a:cxn ang="0">
                <a:pos x="T0" y="T1"/>
              </a:cxn>
              <a:cxn ang="0">
                <a:pos x="T2" y="T3"/>
              </a:cxn>
              <a:cxn ang="0">
                <a:pos x="T4" y="T5"/>
              </a:cxn>
              <a:cxn ang="0">
                <a:pos x="T6" y="T7"/>
              </a:cxn>
              <a:cxn ang="0">
                <a:pos x="T8" y="T9"/>
              </a:cxn>
            </a:cxnLst>
            <a:rect l="0" t="0" r="r" b="b"/>
            <a:pathLst>
              <a:path w="1678640" h="457199">
                <a:moveTo>
                  <a:pt x="0" y="56029"/>
                </a:moveTo>
                <a:cubicBezTo>
                  <a:pt x="145676" y="28014"/>
                  <a:pt x="291352" y="0"/>
                  <a:pt x="416858" y="56029"/>
                </a:cubicBezTo>
                <a:cubicBezTo>
                  <a:pt x="542364" y="112058"/>
                  <a:pt x="564776" y="327211"/>
                  <a:pt x="753035" y="392205"/>
                </a:cubicBezTo>
                <a:cubicBezTo>
                  <a:pt x="941294" y="457199"/>
                  <a:pt x="1414182" y="439270"/>
                  <a:pt x="1546411" y="445993"/>
                </a:cubicBezTo>
                <a:cubicBezTo>
                  <a:pt x="1678640" y="452716"/>
                  <a:pt x="1612525" y="442631"/>
                  <a:pt x="1546411" y="432546"/>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任意多边形 12"/>
          <p:cNvSpPr>
            <a:spLocks noChangeArrowheads="1"/>
          </p:cNvSpPr>
          <p:nvPr/>
        </p:nvSpPr>
        <p:spPr bwMode="auto">
          <a:xfrm>
            <a:off x="6922917" y="4327525"/>
            <a:ext cx="3678238" cy="703263"/>
          </a:xfrm>
          <a:custGeom>
            <a:avLst/>
            <a:gdLst>
              <a:gd name="T0" fmla="*/ 0 w 4074458"/>
              <a:gd name="T1" fmla="*/ 405653 h 486335"/>
              <a:gd name="T2" fmla="*/ 2030505 w 4074458"/>
              <a:gd name="T3" fmla="*/ 419100 h 486335"/>
              <a:gd name="T4" fmla="*/ 2568388 w 4074458"/>
              <a:gd name="T5" fmla="*/ 2241 h 486335"/>
              <a:gd name="T6" fmla="*/ 2918011 w 4074458"/>
              <a:gd name="T7" fmla="*/ 405653 h 486335"/>
              <a:gd name="T8" fmla="*/ 4074458 w 4074458"/>
              <a:gd name="T9" fmla="*/ 459441 h 486335"/>
            </a:gdLst>
            <a:ahLst/>
            <a:cxnLst>
              <a:cxn ang="0">
                <a:pos x="T0" y="T1"/>
              </a:cxn>
              <a:cxn ang="0">
                <a:pos x="T2" y="T3"/>
              </a:cxn>
              <a:cxn ang="0">
                <a:pos x="T4" y="T5"/>
              </a:cxn>
              <a:cxn ang="0">
                <a:pos x="T6" y="T7"/>
              </a:cxn>
              <a:cxn ang="0">
                <a:pos x="T8" y="T9"/>
              </a:cxn>
            </a:cxnLst>
            <a:rect l="0" t="0" r="r" b="b"/>
            <a:pathLst>
              <a:path w="4074458" h="486335">
                <a:moveTo>
                  <a:pt x="0" y="405653"/>
                </a:moveTo>
                <a:cubicBezTo>
                  <a:pt x="801220" y="445994"/>
                  <a:pt x="1602440" y="486335"/>
                  <a:pt x="2030505" y="419100"/>
                </a:cubicBezTo>
                <a:cubicBezTo>
                  <a:pt x="2458570" y="351865"/>
                  <a:pt x="2420470" y="4482"/>
                  <a:pt x="2568388" y="2241"/>
                </a:cubicBezTo>
                <a:cubicBezTo>
                  <a:pt x="2716306" y="0"/>
                  <a:pt x="2666999" y="329453"/>
                  <a:pt x="2918011" y="405653"/>
                </a:cubicBezTo>
                <a:cubicBezTo>
                  <a:pt x="3169023" y="481853"/>
                  <a:pt x="4074458" y="459441"/>
                  <a:pt x="4074458" y="459441"/>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任意多边形 13"/>
          <p:cNvSpPr>
            <a:spLocks noChangeArrowheads="1"/>
          </p:cNvSpPr>
          <p:nvPr/>
        </p:nvSpPr>
        <p:spPr bwMode="auto">
          <a:xfrm>
            <a:off x="6937205" y="4832350"/>
            <a:ext cx="3590925" cy="606425"/>
          </a:xfrm>
          <a:custGeom>
            <a:avLst/>
            <a:gdLst>
              <a:gd name="T0" fmla="*/ 0 w 4643718"/>
              <a:gd name="T1" fmla="*/ 488577 h 528918"/>
              <a:gd name="T2" fmla="*/ 3805517 w 4643718"/>
              <a:gd name="T3" fmla="*/ 528918 h 528918"/>
              <a:gd name="T4" fmla="*/ 4262717 w 4643718"/>
              <a:gd name="T5" fmla="*/ 85165 h 528918"/>
              <a:gd name="T6" fmla="*/ 4585447 w 4643718"/>
              <a:gd name="T7" fmla="*/ 17930 h 528918"/>
              <a:gd name="T8" fmla="*/ 4612341 w 4643718"/>
              <a:gd name="T9" fmla="*/ 31377 h 528918"/>
            </a:gdLst>
            <a:ahLst/>
            <a:cxnLst>
              <a:cxn ang="0">
                <a:pos x="T0" y="T1"/>
              </a:cxn>
              <a:cxn ang="0">
                <a:pos x="T2" y="T3"/>
              </a:cxn>
              <a:cxn ang="0">
                <a:pos x="T4" y="T5"/>
              </a:cxn>
              <a:cxn ang="0">
                <a:pos x="T6" y="T7"/>
              </a:cxn>
              <a:cxn ang="0">
                <a:pos x="T8" y="T9"/>
              </a:cxn>
            </a:cxnLst>
            <a:rect l="0" t="0" r="r" b="b"/>
            <a:pathLst>
              <a:path w="4643718" h="528918">
                <a:moveTo>
                  <a:pt x="0" y="488577"/>
                </a:moveTo>
                <a:lnTo>
                  <a:pt x="3805517" y="528918"/>
                </a:lnTo>
                <a:cubicBezTo>
                  <a:pt x="3881717" y="454959"/>
                  <a:pt x="4132729" y="170330"/>
                  <a:pt x="4262717" y="85165"/>
                </a:cubicBezTo>
                <a:cubicBezTo>
                  <a:pt x="4392705" y="0"/>
                  <a:pt x="4527176" y="26895"/>
                  <a:pt x="4585447" y="17930"/>
                </a:cubicBezTo>
                <a:cubicBezTo>
                  <a:pt x="4643718" y="8965"/>
                  <a:pt x="4628029" y="20171"/>
                  <a:pt x="4612341" y="31377"/>
                </a:cubicBezTo>
              </a:path>
            </a:pathLst>
          </a:custGeom>
          <a:noFill/>
          <a:ln w="38100">
            <a:solidFill>
              <a:srgbClr val="00B05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矩形 14"/>
          <p:cNvSpPr>
            <a:spLocks noChangeArrowheads="1"/>
          </p:cNvSpPr>
          <p:nvPr/>
        </p:nvSpPr>
        <p:spPr bwMode="auto">
          <a:xfrm>
            <a:off x="7216605" y="4184650"/>
            <a:ext cx="1511300" cy="151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8" name="矩形 15"/>
          <p:cNvSpPr>
            <a:spLocks noChangeArrowheads="1"/>
          </p:cNvSpPr>
          <p:nvPr/>
        </p:nvSpPr>
        <p:spPr bwMode="auto">
          <a:xfrm>
            <a:off x="8727905" y="4184650"/>
            <a:ext cx="504825" cy="1438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9" name="矩形 16"/>
          <p:cNvSpPr>
            <a:spLocks noChangeArrowheads="1"/>
          </p:cNvSpPr>
          <p:nvPr/>
        </p:nvSpPr>
        <p:spPr bwMode="auto">
          <a:xfrm>
            <a:off x="9664530" y="4183063"/>
            <a:ext cx="1223962" cy="1368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0" name="矩形 17"/>
          <p:cNvSpPr>
            <a:spLocks noChangeArrowheads="1"/>
          </p:cNvSpPr>
          <p:nvPr/>
        </p:nvSpPr>
        <p:spPr bwMode="auto">
          <a:xfrm>
            <a:off x="7935742" y="2095500"/>
            <a:ext cx="360363" cy="1511300"/>
          </a:xfrm>
          <a:prstGeom prst="rect">
            <a:avLst/>
          </a:prstGeom>
          <a:gradFill rotWithShape="0">
            <a:gsLst>
              <a:gs pos="0">
                <a:srgbClr val="215968"/>
              </a:gs>
              <a:gs pos="17999">
                <a:srgbClr val="93CDDD"/>
              </a:gs>
              <a:gs pos="36000">
                <a:srgbClr val="DBEEF4"/>
              </a:gs>
              <a:gs pos="61000">
                <a:srgbClr val="DBEEF4"/>
              </a:gs>
              <a:gs pos="82001">
                <a:srgbClr val="93CDDD"/>
              </a:gs>
              <a:gs pos="100000">
                <a:srgbClr val="215968"/>
              </a:gs>
              <a:gs pos="100000">
                <a:srgbClr val="215968"/>
              </a:gs>
              <a:gs pos="100000">
                <a:srgbClr val="215968"/>
              </a:gs>
              <a:gs pos="100000">
                <a:srgbClr val="215968"/>
              </a:gs>
            </a:gsLst>
            <a:lin ang="0"/>
          </a:gradFill>
          <a:ln w="25400">
            <a:solidFill>
              <a:srgbClr val="385D8A"/>
            </a:solidFill>
            <a:miter lim="800000"/>
          </a:ln>
        </p:spPr>
        <p:txBody>
          <a:bodyPr anchor="ctr"/>
          <a:lstStyle/>
          <a:p>
            <a:pPr algn="ctr"/>
            <a:endParaRPr lang="zh-CN" altLang="en-US">
              <a:solidFill>
                <a:srgbClr val="FFFFFF"/>
              </a:solidFill>
            </a:endParaRPr>
          </a:p>
        </p:txBody>
      </p:sp>
      <p:sp>
        <p:nvSpPr>
          <p:cNvPr id="21" name="矩形 18"/>
          <p:cNvSpPr>
            <a:spLocks noChangeArrowheads="1"/>
          </p:cNvSpPr>
          <p:nvPr/>
        </p:nvSpPr>
        <p:spPr bwMode="auto">
          <a:xfrm>
            <a:off x="7910342" y="2022475"/>
            <a:ext cx="43180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endParaRPr lang="zh-CN" altLang="en-US">
              <a:solidFill>
                <a:srgbClr val="FFFFFF"/>
              </a:solidFill>
            </a:endParaRPr>
          </a:p>
        </p:txBody>
      </p:sp>
      <p:sp>
        <p:nvSpPr>
          <p:cNvPr id="22" name="矩形 19"/>
          <p:cNvSpPr>
            <a:spLocks noChangeArrowheads="1"/>
          </p:cNvSpPr>
          <p:nvPr/>
        </p:nvSpPr>
        <p:spPr bwMode="auto">
          <a:xfrm>
            <a:off x="8656467" y="2238375"/>
            <a:ext cx="360363" cy="1368425"/>
          </a:xfrm>
          <a:prstGeom prst="rect">
            <a:avLst/>
          </a:prstGeom>
          <a:gradFill rotWithShape="0">
            <a:gsLst>
              <a:gs pos="0">
                <a:srgbClr val="10253F"/>
              </a:gs>
              <a:gs pos="17999">
                <a:srgbClr val="00B050"/>
              </a:gs>
              <a:gs pos="36000">
                <a:srgbClr val="DBEEF4"/>
              </a:gs>
              <a:gs pos="61000">
                <a:srgbClr val="DBEEF4"/>
              </a:gs>
              <a:gs pos="82001">
                <a:srgbClr val="0BBB28"/>
              </a:gs>
              <a:gs pos="100000">
                <a:srgbClr val="215968"/>
              </a:gs>
              <a:gs pos="100000">
                <a:srgbClr val="215968"/>
              </a:gs>
              <a:gs pos="100000">
                <a:srgbClr val="215968"/>
              </a:gs>
              <a:gs pos="100000">
                <a:srgbClr val="215968"/>
              </a:gs>
            </a:gsLst>
            <a:lin ang="0"/>
          </a:gradFill>
          <a:ln w="25400">
            <a:solidFill>
              <a:srgbClr val="385D8A"/>
            </a:solidFill>
            <a:miter lim="800000"/>
          </a:ln>
        </p:spPr>
        <p:txBody>
          <a:bodyPr anchor="ctr"/>
          <a:lstStyle/>
          <a:p>
            <a:pPr algn="ctr"/>
            <a:endParaRPr lang="zh-CN" altLang="en-US">
              <a:solidFill>
                <a:srgbClr val="FFFFFF"/>
              </a:solidFill>
            </a:endParaRPr>
          </a:p>
        </p:txBody>
      </p:sp>
      <p:sp>
        <p:nvSpPr>
          <p:cNvPr id="23" name="矩形 20"/>
          <p:cNvSpPr>
            <a:spLocks noChangeArrowheads="1"/>
          </p:cNvSpPr>
          <p:nvPr/>
        </p:nvSpPr>
        <p:spPr bwMode="auto">
          <a:xfrm>
            <a:off x="8612017" y="2225675"/>
            <a:ext cx="43180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endParaRPr lang="zh-CN" altLang="en-US">
              <a:solidFill>
                <a:srgbClr val="FFFFFF"/>
              </a:solidFill>
            </a:endParaRPr>
          </a:p>
        </p:txBody>
      </p:sp>
      <p:sp>
        <p:nvSpPr>
          <p:cNvPr id="24" name="矩形 21"/>
          <p:cNvSpPr>
            <a:spLocks noChangeArrowheads="1"/>
          </p:cNvSpPr>
          <p:nvPr/>
        </p:nvSpPr>
        <p:spPr bwMode="auto">
          <a:xfrm>
            <a:off x="9232730" y="4178300"/>
            <a:ext cx="431800" cy="1517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5" name="矩形 22"/>
          <p:cNvSpPr>
            <a:spLocks noChangeArrowheads="1"/>
          </p:cNvSpPr>
          <p:nvPr/>
        </p:nvSpPr>
        <p:spPr bwMode="auto">
          <a:xfrm>
            <a:off x="9475617" y="2238375"/>
            <a:ext cx="360363" cy="1368425"/>
          </a:xfrm>
          <a:prstGeom prst="rect">
            <a:avLst/>
          </a:prstGeom>
          <a:gradFill rotWithShape="0">
            <a:gsLst>
              <a:gs pos="0">
                <a:srgbClr val="215968"/>
              </a:gs>
              <a:gs pos="17999">
                <a:srgbClr val="604A7B"/>
              </a:gs>
              <a:gs pos="36000">
                <a:srgbClr val="DBEEF4"/>
              </a:gs>
              <a:gs pos="61000">
                <a:srgbClr val="DBEEF4"/>
              </a:gs>
              <a:gs pos="82001">
                <a:srgbClr val="604A7B"/>
              </a:gs>
              <a:gs pos="100000">
                <a:srgbClr val="215968"/>
              </a:gs>
              <a:gs pos="100000">
                <a:srgbClr val="215968"/>
              </a:gs>
              <a:gs pos="100000">
                <a:srgbClr val="215968"/>
              </a:gs>
              <a:gs pos="100000">
                <a:srgbClr val="215968"/>
              </a:gs>
            </a:gsLst>
            <a:lin ang="0"/>
          </a:gradFill>
          <a:ln w="25400">
            <a:solidFill>
              <a:srgbClr val="385D8A"/>
            </a:solidFill>
            <a:miter lim="800000"/>
          </a:ln>
        </p:spPr>
        <p:txBody>
          <a:bodyPr anchor="ctr"/>
          <a:lstStyle/>
          <a:p>
            <a:pPr algn="ctr"/>
            <a:endParaRPr lang="zh-CN" altLang="en-US">
              <a:solidFill>
                <a:srgbClr val="FFFFFF"/>
              </a:solidFill>
            </a:endParaRPr>
          </a:p>
        </p:txBody>
      </p:sp>
      <p:sp>
        <p:nvSpPr>
          <p:cNvPr id="26" name="矩形 23"/>
          <p:cNvSpPr>
            <a:spLocks noChangeArrowheads="1"/>
          </p:cNvSpPr>
          <p:nvPr/>
        </p:nvSpPr>
        <p:spPr bwMode="auto">
          <a:xfrm>
            <a:off x="9448630" y="2166938"/>
            <a:ext cx="43180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endParaRPr lang="zh-CN" altLang="en-US">
              <a:solidFill>
                <a:srgbClr val="FFFFFF"/>
              </a:solidFill>
            </a:endParaRPr>
          </a:p>
        </p:txBody>
      </p:sp>
      <p:sp>
        <p:nvSpPr>
          <p:cNvPr id="27" name="TextBox 26"/>
          <p:cNvSpPr txBox="1">
            <a:spLocks noChangeArrowheads="1"/>
          </p:cNvSpPr>
          <p:nvPr/>
        </p:nvSpPr>
        <p:spPr bwMode="auto">
          <a:xfrm>
            <a:off x="7794455" y="3597275"/>
            <a:ext cx="696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t>内质</a:t>
            </a:r>
            <a:endParaRPr lang="en-US" altLang="zh-CN" sz="2000" b="1"/>
          </a:p>
          <a:p>
            <a:r>
              <a:rPr lang="zh-CN" altLang="en-US" sz="2000" b="1"/>
              <a:t>网膜</a:t>
            </a:r>
            <a:endParaRPr lang="zh-CN" altLang="en-US" sz="2000" b="1"/>
          </a:p>
        </p:txBody>
      </p:sp>
      <p:sp>
        <p:nvSpPr>
          <p:cNvPr id="28" name="TextBox 27"/>
          <p:cNvSpPr txBox="1">
            <a:spLocks noChangeArrowheads="1"/>
          </p:cNvSpPr>
          <p:nvPr/>
        </p:nvSpPr>
        <p:spPr bwMode="auto">
          <a:xfrm>
            <a:off x="8440567" y="3608388"/>
            <a:ext cx="954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t>高尔基</a:t>
            </a:r>
            <a:endParaRPr lang="en-US" altLang="zh-CN" sz="2000" b="1"/>
          </a:p>
          <a:p>
            <a:r>
              <a:rPr lang="zh-CN" altLang="en-US" sz="2000" b="1"/>
              <a:t>体膜</a:t>
            </a:r>
            <a:endParaRPr lang="zh-CN" altLang="en-US" sz="2000" b="1"/>
          </a:p>
        </p:txBody>
      </p:sp>
      <p:sp>
        <p:nvSpPr>
          <p:cNvPr id="29" name="TextBox 28"/>
          <p:cNvSpPr txBox="1">
            <a:spLocks noChangeArrowheads="1"/>
          </p:cNvSpPr>
          <p:nvPr/>
        </p:nvSpPr>
        <p:spPr bwMode="auto">
          <a:xfrm>
            <a:off x="9362905" y="3606800"/>
            <a:ext cx="1165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细胞膜</a:t>
            </a:r>
            <a:endParaRPr lang="zh-CN" altLang="en-US" sz="2000" b="1"/>
          </a:p>
        </p:txBody>
      </p:sp>
      <p:sp>
        <p:nvSpPr>
          <p:cNvPr id="30" name="TextBox 29"/>
          <p:cNvSpPr txBox="1">
            <a:spLocks noChangeArrowheads="1"/>
          </p:cNvSpPr>
          <p:nvPr/>
        </p:nvSpPr>
        <p:spPr bwMode="auto">
          <a:xfrm>
            <a:off x="7000705" y="40798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a</a:t>
            </a:r>
            <a:endParaRPr lang="zh-CN" altLang="en-US"/>
          </a:p>
        </p:txBody>
      </p:sp>
      <p:sp>
        <p:nvSpPr>
          <p:cNvPr id="31" name="TextBox 30"/>
          <p:cNvSpPr txBox="1">
            <a:spLocks noChangeArrowheads="1"/>
          </p:cNvSpPr>
          <p:nvPr/>
        </p:nvSpPr>
        <p:spPr bwMode="auto">
          <a:xfrm>
            <a:off x="6927680" y="4606925"/>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b</a:t>
            </a:r>
            <a:endParaRPr lang="zh-CN" altLang="en-US"/>
          </a:p>
        </p:txBody>
      </p:sp>
      <p:sp>
        <p:nvSpPr>
          <p:cNvPr id="32" name="TextBox 31"/>
          <p:cNvSpPr txBox="1">
            <a:spLocks noChangeArrowheads="1"/>
          </p:cNvSpPr>
          <p:nvPr/>
        </p:nvSpPr>
        <p:spPr bwMode="auto">
          <a:xfrm>
            <a:off x="6927680" y="5078413"/>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c</a:t>
            </a:r>
            <a:endParaRPr lang="zh-CN" altLang="en-US"/>
          </a:p>
        </p:txBody>
      </p:sp>
    </p:spTree>
    <p:controls>
      <mc:AlternateContent xmlns:mc="http://schemas.openxmlformats.org/markup-compatibility/2006">
        <mc:Choice xmlns:v="urn:schemas-microsoft-com:vml" Requires="v">
          <p:control spid="1027" name="" r:id="rId1" imgW="6324600" imgH="4660900"/>
        </mc:Choice>
        <mc:Fallback>
          <p:control name="" r:id="rId1" imgW="6324600" imgH="4660900">
            <p:pic>
              <p:nvPicPr>
                <p:cNvPr id="0" name="ShockwaveFlash1"/>
                <p:cNvPicPr/>
                <p:nvPr/>
              </p:nvPicPr>
              <p:blipFill>
                <a:blip r:embed="rId2"/>
                <a:stretch>
                  <a:fillRect/>
                </a:stretch>
              </p:blipFill>
              <p:spPr>
                <a:xfrm>
                  <a:off x="241300" y="1333500"/>
                  <a:ext cx="6324600" cy="4660900"/>
                </a:xfrm>
                <a:prstGeom prst="rect">
                  <a:avLst/>
                </a:prstGeom>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22" presetClass="exit" presetSubtype="8" fill="hold" grpId="0" nodeType="withEffect">
                                  <p:stCondLst>
                                    <p:cond delay="0"/>
                                  </p:stCondLst>
                                  <p:childTnLst>
                                    <p:animEffect transition="out" filter="wipe(left)">
                                      <p:cBhvr>
                                        <p:cTn id="54" dur="3000"/>
                                        <p:tgtEl>
                                          <p:spTgt spid="17"/>
                                        </p:tgtEl>
                                      </p:cBhvr>
                                    </p:animEffect>
                                    <p:set>
                                      <p:cBhvr>
                                        <p:cTn id="55" dur="1" fill="hold">
                                          <p:stCondLst>
                                            <p:cond delay="2999"/>
                                          </p:stCondLst>
                                        </p:cTn>
                                        <p:tgtEl>
                                          <p:spTgt spid="17"/>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3000"/>
                                        <p:tgtEl>
                                          <p:spTgt spid="21"/>
                                        </p:tgtEl>
                                      </p:cBhvr>
                                    </p:animEffect>
                                  </p:childTnLst>
                                </p:cTn>
                              </p:par>
                            </p:childTnLst>
                          </p:cTn>
                        </p:par>
                        <p:par>
                          <p:cTn id="59" fill="hold">
                            <p:stCondLst>
                              <p:cond delay="0"/>
                            </p:stCondLst>
                            <p:childTnLst>
                              <p:par>
                                <p:cTn id="60" presetID="22" presetClass="exit" presetSubtype="8" fill="hold" grpId="0" nodeType="afterEffect">
                                  <p:stCondLst>
                                    <p:cond delay="0"/>
                                  </p:stCondLst>
                                  <p:childTnLst>
                                    <p:animEffect transition="out" filter="wipe(left)">
                                      <p:cBhvr>
                                        <p:cTn id="61" dur="3000"/>
                                        <p:tgtEl>
                                          <p:spTgt spid="18"/>
                                        </p:tgtEl>
                                      </p:cBhvr>
                                    </p:animEffect>
                                    <p:set>
                                      <p:cBhvr>
                                        <p:cTn id="62" dur="1" fill="hold">
                                          <p:stCondLst>
                                            <p:cond delay="2999"/>
                                          </p:stCondLst>
                                        </p:cTn>
                                        <p:tgtEl>
                                          <p:spTgt spid="18"/>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3000"/>
                                        <p:tgtEl>
                                          <p:spTgt spid="23"/>
                                        </p:tgtEl>
                                      </p:cBhvr>
                                    </p:animEffect>
                                    <p:set>
                                      <p:cBhvr>
                                        <p:cTn id="65" dur="1" fill="hold">
                                          <p:stCondLst>
                                            <p:cond delay="2999"/>
                                          </p:stCondLst>
                                        </p:cTn>
                                        <p:tgtEl>
                                          <p:spTgt spid="23"/>
                                        </p:tgtEl>
                                        <p:attrNameLst>
                                          <p:attrName>style.visibility</p:attrName>
                                        </p:attrNameLst>
                                      </p:cBhvr>
                                      <p:to>
                                        <p:strVal val="hidden"/>
                                      </p:to>
                                    </p:set>
                                  </p:childTnLst>
                                </p:cTn>
                              </p:par>
                            </p:childTnLst>
                          </p:cTn>
                        </p:par>
                        <p:par>
                          <p:cTn id="66" fill="hold">
                            <p:stCondLst>
                              <p:cond delay="3000"/>
                            </p:stCondLst>
                            <p:childTnLst>
                              <p:par>
                                <p:cTn id="67" presetID="22" presetClass="exit" presetSubtype="8" fill="hold" grpId="0" nodeType="afterEffect">
                                  <p:stCondLst>
                                    <p:cond delay="0"/>
                                  </p:stCondLst>
                                  <p:childTnLst>
                                    <p:animEffect transition="out" filter="wipe(left)">
                                      <p:cBhvr>
                                        <p:cTn id="68" dur="3000"/>
                                        <p:tgtEl>
                                          <p:spTgt spid="24"/>
                                        </p:tgtEl>
                                      </p:cBhvr>
                                    </p:animEffect>
                                    <p:set>
                                      <p:cBhvr>
                                        <p:cTn id="69" dur="1" fill="hold">
                                          <p:stCondLst>
                                            <p:cond delay="2999"/>
                                          </p:stCondLst>
                                        </p:cTn>
                                        <p:tgtEl>
                                          <p:spTgt spid="24"/>
                                        </p:tgtEl>
                                        <p:attrNameLst>
                                          <p:attrName>style.visibility</p:attrName>
                                        </p:attrNameLst>
                                      </p:cBhvr>
                                      <p:to>
                                        <p:strVal val="hidden"/>
                                      </p:to>
                                    </p:set>
                                  </p:childTnLst>
                                </p:cTn>
                              </p:par>
                              <p:par>
                                <p:cTn id="70" presetID="22" presetClass="entr" presetSubtype="1"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up)">
                                      <p:cBhvr>
                                        <p:cTn id="72" dur="3000"/>
                                        <p:tgtEl>
                                          <p:spTgt spid="23"/>
                                        </p:tgtEl>
                                      </p:cBhvr>
                                    </p:animEffect>
                                  </p:childTnLst>
                                </p:cTn>
                              </p:par>
                            </p:childTnLst>
                          </p:cTn>
                        </p:par>
                        <p:par>
                          <p:cTn id="73" fill="hold">
                            <p:stCondLst>
                              <p:cond delay="6000"/>
                            </p:stCondLst>
                            <p:childTnLst>
                              <p:par>
                                <p:cTn id="74" presetID="22" presetClass="exit" presetSubtype="8" fill="hold" grpId="0" nodeType="afterEffect">
                                  <p:stCondLst>
                                    <p:cond delay="0"/>
                                  </p:stCondLst>
                                  <p:childTnLst>
                                    <p:animEffect transition="out" filter="wipe(left)">
                                      <p:cBhvr>
                                        <p:cTn id="75" dur="3000"/>
                                        <p:tgtEl>
                                          <p:spTgt spid="19"/>
                                        </p:tgtEl>
                                      </p:cBhvr>
                                    </p:animEffect>
                                    <p:set>
                                      <p:cBhvr>
                                        <p:cTn id="76" dur="1" fill="hold">
                                          <p:stCondLst>
                                            <p:cond delay="2999"/>
                                          </p:stCondLst>
                                        </p:cTn>
                                        <p:tgtEl>
                                          <p:spTgt spid="19"/>
                                        </p:tgtEl>
                                        <p:attrNameLst>
                                          <p:attrName>style.visibility</p:attrName>
                                        </p:attrNameLst>
                                      </p:cBhvr>
                                      <p:to>
                                        <p:strVal val="hidden"/>
                                      </p:to>
                                    </p:set>
                                  </p:childTnLst>
                                </p:cTn>
                              </p:par>
                              <p:par>
                                <p:cTn id="77" presetID="22" presetClass="exit" presetSubtype="4" fill="hold" grpId="0" nodeType="withEffect">
                                  <p:stCondLst>
                                    <p:cond delay="0"/>
                                  </p:stCondLst>
                                  <p:childTnLst>
                                    <p:animEffect transition="out" filter="wipe(down)">
                                      <p:cBhvr>
                                        <p:cTn id="78" dur="3000"/>
                                        <p:tgtEl>
                                          <p:spTgt spid="26"/>
                                        </p:tgtEl>
                                      </p:cBhvr>
                                    </p:animEffect>
                                    <p:set>
                                      <p:cBhvr>
                                        <p:cTn id="79" dur="1" fill="hold">
                                          <p:stCondLst>
                                            <p:cond delay="2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bldLvl="0" animBg="1"/>
      <p:bldP spid="17" grpId="1" bldLvl="0" animBg="1"/>
      <p:bldP spid="18" grpId="0" bldLvl="0" animBg="1"/>
      <p:bldP spid="18" grpId="1" bldLvl="0" animBg="1"/>
      <p:bldP spid="19" grpId="0" bldLvl="0" animBg="1"/>
      <p:bldP spid="19" grpId="1" bldLvl="0" animBg="1"/>
      <p:bldP spid="20" grpId="0" bldLvl="0" animBg="1"/>
      <p:bldP spid="21" grpId="0" bldLvl="0" animBg="1"/>
      <p:bldP spid="22" grpId="0" bldLvl="0" animBg="1"/>
      <p:bldP spid="23" grpId="0" bldLvl="0" animBg="1"/>
      <p:bldP spid="23" grpId="1" bldLvl="0" animBg="1"/>
      <p:bldP spid="23" grpId="2" bldLvl="0" animBg="1"/>
      <p:bldP spid="24" grpId="0" bldLvl="0" animBg="1"/>
      <p:bldP spid="24" grpId="1" bldLvl="0" animBg="1"/>
      <p:bldP spid="25" grpId="0" bldLvl="0" animBg="1"/>
      <p:bldP spid="26" grpId="0" bldLvl="0" animBg="1"/>
      <p:bldP spid="26" grpId="1" bldLvl="0" animBg="1"/>
      <p:bldP spid="27" grpId="0"/>
      <p:bldP spid="28" grpId="0"/>
      <p:bldP spid="29" grpId="0"/>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细胞器</a:t>
            </a:r>
            <a:r>
              <a:rPr lang="zh-CN" altLang="en-US" dirty="0">
                <a:solidFill>
                  <a:schemeClr val="tx1">
                    <a:lumMod val="65000"/>
                    <a:lumOff val="35000"/>
                  </a:schemeClr>
                </a:solidFill>
                <a:latin typeface="黑体" panose="02010609060101010101" charset="-122"/>
                <a:ea typeface="黑体" panose="02010609060101010101" charset="-122"/>
              </a:rPr>
              <a:t>间的协调配合及细胞的生物膜</a:t>
            </a:r>
            <a:r>
              <a:rPr lang="zh-CN" altLang="en-US" dirty="0" smtClean="0">
                <a:solidFill>
                  <a:schemeClr val="tx1">
                    <a:lumMod val="65000"/>
                    <a:lumOff val="35000"/>
                  </a:schemeClr>
                </a:solidFill>
                <a:latin typeface="黑体" panose="02010609060101010101" charset="-122"/>
                <a:ea typeface="黑体" panose="02010609060101010101" charset="-122"/>
              </a:rPr>
              <a:t>系统（知识精讲）</a:t>
            </a:r>
            <a:endParaRPr lang="zh-CN" altLang="en-US" dirty="0"/>
          </a:p>
        </p:txBody>
      </p:sp>
      <p:sp>
        <p:nvSpPr>
          <p:cNvPr id="4" name="文本框 10"/>
          <p:cNvSpPr txBox="1">
            <a:spLocks noChangeArrowheads="1"/>
          </p:cNvSpPr>
          <p:nvPr/>
        </p:nvSpPr>
        <p:spPr bwMode="auto">
          <a:xfrm>
            <a:off x="241540" y="608208"/>
            <a:ext cx="5421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t>2.</a:t>
            </a:r>
            <a:r>
              <a:rPr lang="zh-CN" altLang="zh-CN" sz="3200" b="1" dirty="0"/>
              <a:t>生物膜系统在功能上的联系</a:t>
            </a:r>
            <a:endParaRPr lang="zh-CN" altLang="zh-CN" sz="3200" b="1" dirty="0"/>
          </a:p>
        </p:txBody>
      </p:sp>
      <p:grpSp>
        <p:nvGrpSpPr>
          <p:cNvPr id="6" name="组合 5"/>
          <p:cNvGrpSpPr/>
          <p:nvPr/>
        </p:nvGrpSpPr>
        <p:grpSpPr>
          <a:xfrm>
            <a:off x="1036429" y="1192983"/>
            <a:ext cx="9253575" cy="4399845"/>
            <a:chOff x="1036429" y="1192983"/>
            <a:chExt cx="9253575" cy="4399845"/>
          </a:xfrm>
        </p:grpSpPr>
        <p:sp>
          <p:nvSpPr>
            <p:cNvPr id="5" name="文本框 10"/>
            <p:cNvSpPr txBox="1">
              <a:spLocks noChangeArrowheads="1"/>
            </p:cNvSpPr>
            <p:nvPr/>
          </p:nvSpPr>
          <p:spPr bwMode="auto">
            <a:xfrm>
              <a:off x="2013018" y="5131163"/>
              <a:ext cx="7300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0000FF"/>
                  </a:solidFill>
                  <a:sym typeface="Arial" panose="020B0604020202020204" pitchFamily="34" charset="0"/>
                </a:rPr>
                <a:t>放射性同位素</a:t>
              </a:r>
              <a:r>
                <a:rPr lang="zh-CN" altLang="en-US" sz="2400" b="1" dirty="0">
                  <a:solidFill>
                    <a:srgbClr val="0000FF"/>
                  </a:solidFill>
                  <a:sym typeface="Arial" panose="020B0604020202020204" pitchFamily="34" charset="0"/>
                </a:rPr>
                <a:t>标记法研究分泌蛋白的合成和分泌过程</a:t>
              </a:r>
              <a:endParaRPr lang="zh-CN" altLang="zh-CN" sz="2400" dirty="0">
                <a:solidFill>
                  <a:srgbClr val="0000FF"/>
                </a:solidFill>
              </a:endParaRPr>
            </a:p>
          </p:txBody>
        </p:sp>
        <p:pic>
          <p:nvPicPr>
            <p:cNvPr id="3" name="图片 2"/>
            <p:cNvPicPr>
              <a:picLocks noChangeAspect="1"/>
            </p:cNvPicPr>
            <p:nvPr/>
          </p:nvPicPr>
          <p:blipFill>
            <a:blip r:embed="rId1"/>
            <a:stretch>
              <a:fillRect/>
            </a:stretch>
          </p:blipFill>
          <p:spPr>
            <a:xfrm>
              <a:off x="1036429" y="1192983"/>
              <a:ext cx="9253575" cy="3815070"/>
            </a:xfrm>
            <a:prstGeom prst="rect">
              <a:avLst/>
            </a:prstGeom>
          </p:spPr>
        </p:pic>
      </p:gr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498547" y="1449798"/>
            <a:ext cx="7179943" cy="4285412"/>
          </a:xfrm>
          <a:prstGeom prst="rect">
            <a:avLst/>
          </a:prstGeom>
        </p:spPr>
      </p:pic>
      <p:sp>
        <p:nvSpPr>
          <p:cNvPr id="8" name="文本框 7"/>
          <p:cNvSpPr txBox="1"/>
          <p:nvPr/>
        </p:nvSpPr>
        <p:spPr>
          <a:xfrm>
            <a:off x="2456334" y="2707338"/>
            <a:ext cx="3009664" cy="461665"/>
          </a:xfrm>
          <a:prstGeom prst="rect">
            <a:avLst/>
          </a:prstGeom>
          <a:noFill/>
        </p:spPr>
        <p:txBody>
          <a:bodyPr wrap="square" rtlCol="0">
            <a:spAutoFit/>
          </a:bodyPr>
          <a:lstStyle/>
          <a:p>
            <a:r>
              <a:rPr lang="zh-CN" altLang="en-US" sz="2400" dirty="0" smtClean="0">
                <a:solidFill>
                  <a:srgbClr val="0000FF"/>
                </a:solidFill>
              </a:rPr>
              <a:t>附有核糖体的内质网</a:t>
            </a:r>
            <a:endParaRPr lang="zh-CN" altLang="en-US" sz="2400" dirty="0">
              <a:solidFill>
                <a:srgbClr val="0000FF"/>
              </a:solidFill>
            </a:endParaRPr>
          </a:p>
        </p:txBody>
      </p:sp>
      <p:sp>
        <p:nvSpPr>
          <p:cNvPr id="9" name="文本框 8"/>
          <p:cNvSpPr txBox="1"/>
          <p:nvPr/>
        </p:nvSpPr>
        <p:spPr>
          <a:xfrm>
            <a:off x="3110762" y="3469336"/>
            <a:ext cx="1515031" cy="461665"/>
          </a:xfrm>
          <a:prstGeom prst="rect">
            <a:avLst/>
          </a:prstGeom>
          <a:noFill/>
        </p:spPr>
        <p:txBody>
          <a:bodyPr wrap="square" rtlCol="0">
            <a:spAutoFit/>
          </a:bodyPr>
          <a:lstStyle/>
          <a:p>
            <a:r>
              <a:rPr lang="zh-CN" altLang="en-US" sz="2400" dirty="0" smtClean="0">
                <a:solidFill>
                  <a:srgbClr val="0000FF"/>
                </a:solidFill>
              </a:rPr>
              <a:t>高尔基体</a:t>
            </a:r>
            <a:endParaRPr lang="zh-CN" altLang="en-US" sz="2400" dirty="0">
              <a:solidFill>
                <a:srgbClr val="0000FF"/>
              </a:solidFill>
            </a:endParaRPr>
          </a:p>
        </p:txBody>
      </p:sp>
      <p:sp>
        <p:nvSpPr>
          <p:cNvPr id="10" name="文本框 9"/>
          <p:cNvSpPr txBox="1"/>
          <p:nvPr/>
        </p:nvSpPr>
        <p:spPr>
          <a:xfrm>
            <a:off x="5942610" y="3599213"/>
            <a:ext cx="1515031" cy="830997"/>
          </a:xfrm>
          <a:prstGeom prst="rect">
            <a:avLst/>
          </a:prstGeom>
          <a:noFill/>
        </p:spPr>
        <p:txBody>
          <a:bodyPr wrap="square" rtlCol="0">
            <a:spAutoFit/>
          </a:bodyPr>
          <a:lstStyle/>
          <a:p>
            <a:r>
              <a:rPr lang="zh-CN" altLang="en-US" sz="2400" dirty="0" smtClean="0">
                <a:solidFill>
                  <a:srgbClr val="0000FF"/>
                </a:solidFill>
              </a:rPr>
              <a:t>分泌小泡（细胞膜）</a:t>
            </a:r>
            <a:endParaRPr lang="zh-CN" altLang="en-US" sz="2400" dirty="0">
              <a:solidFill>
                <a:srgbClr val="0000FF"/>
              </a:solidFill>
            </a:endParaRPr>
          </a:p>
        </p:txBody>
      </p:sp>
      <p:sp>
        <p:nvSpPr>
          <p:cNvPr id="11" name="TextBox 18"/>
          <p:cNvSpPr txBox="1">
            <a:spLocks noChangeArrowheads="1"/>
          </p:cNvSpPr>
          <p:nvPr/>
        </p:nvSpPr>
        <p:spPr bwMode="auto">
          <a:xfrm>
            <a:off x="7620369" y="3406305"/>
            <a:ext cx="3876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放射性出现的先后顺序是：</a:t>
            </a:r>
            <a:endParaRPr lang="zh-CN" altLang="en-US" sz="2400" dirty="0"/>
          </a:p>
        </p:txBody>
      </p:sp>
      <p:sp>
        <p:nvSpPr>
          <p:cNvPr id="12" name="TextBox 20"/>
          <p:cNvSpPr txBox="1">
            <a:spLocks noChangeArrowheads="1"/>
          </p:cNvSpPr>
          <p:nvPr/>
        </p:nvSpPr>
        <p:spPr bwMode="auto">
          <a:xfrm>
            <a:off x="8123606" y="4127030"/>
            <a:ext cx="28082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0070C0"/>
                </a:solidFill>
              </a:rPr>
              <a:t>核糖体</a:t>
            </a:r>
            <a:r>
              <a:rPr lang="zh-CN" altLang="en-US" sz="2400" dirty="0">
                <a:solidFill>
                  <a:srgbClr val="0070C0"/>
                </a:solidFill>
                <a:latin typeface="宋体" panose="02010600030101010101" pitchFamily="2" charset="-122"/>
              </a:rPr>
              <a:t>→内质网→高尔基体→细胞膜</a:t>
            </a:r>
            <a:endParaRPr lang="zh-CN" alt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50000" y="50000"/>
                                    </p:animScale>
                                  </p:childTnLst>
                                </p:cTn>
                              </p:par>
                              <p:par>
                                <p:cTn id="7" presetID="42" presetClass="path" presetSubtype="0" accel="50000" decel="50000" fill="hold" nodeType="withEffect">
                                  <p:stCondLst>
                                    <p:cond delay="0"/>
                                  </p:stCondLst>
                                  <p:childTnLst>
                                    <p:animMotion origin="layout" path="M -3.125E-6 4.07407E-6 L 0.25899 -0.23218 " pathEditMode="relative" rAng="0" ptsTypes="AA">
                                      <p:cBhvr>
                                        <p:cTn id="8" dur="2000" fill="hold"/>
                                        <p:tgtEl>
                                          <p:spTgt spid="6"/>
                                        </p:tgtEl>
                                        <p:attrNameLst>
                                          <p:attrName>ppt_x</p:attrName>
                                          <p:attrName>ppt_y</p:attrName>
                                        </p:attrNameLst>
                                      </p:cBhvr>
                                      <p:rCtr x="12943" y="-11620"/>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细胞器</a:t>
            </a:r>
            <a:r>
              <a:rPr lang="zh-CN" altLang="en-US" dirty="0">
                <a:solidFill>
                  <a:schemeClr val="tx1">
                    <a:lumMod val="65000"/>
                    <a:lumOff val="35000"/>
                  </a:schemeClr>
                </a:solidFill>
                <a:latin typeface="黑体" panose="02010609060101010101" charset="-122"/>
                <a:ea typeface="黑体" panose="02010609060101010101" charset="-122"/>
              </a:rPr>
              <a:t>间的协调配合及细胞的生物膜</a:t>
            </a:r>
            <a:r>
              <a:rPr lang="zh-CN" altLang="en-US" dirty="0" smtClean="0">
                <a:solidFill>
                  <a:schemeClr val="tx1">
                    <a:lumMod val="65000"/>
                    <a:lumOff val="35000"/>
                  </a:schemeClr>
                </a:solidFill>
                <a:latin typeface="黑体" panose="02010609060101010101" charset="-122"/>
                <a:ea typeface="黑体" panose="02010609060101010101" charset="-122"/>
              </a:rPr>
              <a:t>系统（应试例析）</a:t>
            </a:r>
            <a:endParaRPr lang="zh-CN" altLang="en-US" dirty="0"/>
          </a:p>
        </p:txBody>
      </p:sp>
      <p:sp>
        <p:nvSpPr>
          <p:cNvPr id="3" name="文本占位符 2"/>
          <p:cNvSpPr>
            <a:spLocks noGrp="1"/>
          </p:cNvSpPr>
          <p:nvPr>
            <p:ph type="body" idx="1"/>
          </p:nvPr>
        </p:nvSpPr>
        <p:spPr>
          <a:xfrm>
            <a:off x="1887032" y="1218231"/>
            <a:ext cx="8410091" cy="4684276"/>
          </a:xfrm>
          <a:ln>
            <a:solidFill>
              <a:srgbClr val="00B0F0"/>
            </a:solidFill>
          </a:ln>
        </p:spPr>
        <p:txBody>
          <a:bodyPr>
            <a:normAutofit/>
          </a:bodyPr>
          <a:lstStyle/>
          <a:p>
            <a:pPr algn="ctr"/>
            <a:r>
              <a:rPr lang="zh-CN" altLang="zh-CN" sz="2800" b="1" dirty="0"/>
              <a:t>生物膜间的</a:t>
            </a:r>
            <a:r>
              <a:rPr lang="en-US" altLang="zh-CN" sz="2800" b="1" dirty="0"/>
              <a:t>“</a:t>
            </a:r>
            <a:r>
              <a:rPr lang="zh-CN" altLang="zh-CN" sz="2800" b="1" dirty="0"/>
              <a:t>联系</a:t>
            </a:r>
            <a:r>
              <a:rPr lang="en-US" altLang="zh-CN" sz="2800" b="1" dirty="0"/>
              <a:t>”</a:t>
            </a:r>
            <a:r>
              <a:rPr lang="zh-CN" altLang="zh-CN" sz="2800" b="1" dirty="0"/>
              <a:t>三层面</a:t>
            </a:r>
            <a:endParaRPr lang="zh-CN" altLang="en-US" sz="2800" b="1" dirty="0"/>
          </a:p>
        </p:txBody>
      </p:sp>
      <p:pic>
        <p:nvPicPr>
          <p:cNvPr id="4" name="Picture 3" descr="归纳提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540" y="614238"/>
            <a:ext cx="210197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W7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0969" y="1946103"/>
            <a:ext cx="8094718" cy="289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barn(inVertical)">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zh-CN" altLang="zh-CN" i="1" dirty="0" smtClean="0">
                <a:solidFill>
                  <a:srgbClr val="FF0000"/>
                </a:solidFill>
              </a:rPr>
              <a:t>教材</a:t>
            </a:r>
            <a:r>
              <a:rPr lang="en-US" altLang="zh-CN" i="1" dirty="0">
                <a:solidFill>
                  <a:srgbClr val="FF0000"/>
                </a:solidFill>
              </a:rPr>
              <a:t>P49</a:t>
            </a:r>
            <a:r>
              <a:rPr lang="zh-CN" altLang="zh-CN" i="1" dirty="0">
                <a:solidFill>
                  <a:srgbClr val="FF0000"/>
                </a:solidFill>
              </a:rPr>
              <a:t>所谈的一种新的制药工艺的原理是什么？</a:t>
            </a:r>
            <a:endParaRPr lang="zh-CN" altLang="zh-CN" dirty="0">
              <a:solidFill>
                <a:srgbClr val="FF0000"/>
              </a:solidFill>
            </a:endParaRPr>
          </a:p>
          <a:p>
            <a:r>
              <a:rPr lang="zh-CN" altLang="zh-CN" dirty="0"/>
              <a:t>根据生物膜特性，将磷脂制成很小的小球，让这些小球包裹着药物，运输到患病部位，通过小球膜与细胞膜的融合，从而将药物送入细胞，最终达到治疗目的；</a:t>
            </a:r>
            <a:endParaRPr lang="zh-CN" altLang="zh-CN" dirty="0"/>
          </a:p>
          <a:p>
            <a:pPr lvl="0"/>
            <a:endParaRPr lang="en-US" altLang="zh-CN" i="1" dirty="0" smtClean="0">
              <a:solidFill>
                <a:srgbClr val="FF0000"/>
              </a:solidFill>
            </a:endParaRPr>
          </a:p>
          <a:p>
            <a:pPr lvl="0"/>
            <a:r>
              <a:rPr lang="zh-CN" altLang="zh-CN" i="1" dirty="0" smtClean="0">
                <a:solidFill>
                  <a:srgbClr val="FF0000"/>
                </a:solidFill>
              </a:rPr>
              <a:t>溶酶体</a:t>
            </a:r>
            <a:r>
              <a:rPr lang="zh-CN" altLang="zh-CN" i="1" dirty="0">
                <a:solidFill>
                  <a:srgbClr val="FF0000"/>
                </a:solidFill>
              </a:rPr>
              <a:t>内含多种水解酶，为什么溶酶体膜不被分解？</a:t>
            </a:r>
            <a:endParaRPr lang="zh-CN" altLang="zh-CN" dirty="0">
              <a:solidFill>
                <a:srgbClr val="FF0000"/>
              </a:solidFill>
            </a:endParaRPr>
          </a:p>
          <a:p>
            <a:r>
              <a:rPr lang="zh-CN" altLang="zh-CN" dirty="0"/>
              <a:t>溶酶体的膜在结构上比较特殊，如经过修饰等，不会被溶酶体内的水解酶水解；</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93033"/>
            <a:ext cx="1164729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1</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真题重组　判断正误</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）大肠杆菌的细胞内有核糖体</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2017·</a:t>
            </a:r>
            <a:r>
              <a:rPr lang="zh-CN" altLang="zh-CN" sz="2400" b="1" kern="100" dirty="0">
                <a:latin typeface="Times New Roman" panose="02020603050405020304"/>
                <a:ea typeface="楷体_GB2312"/>
                <a:cs typeface="Times New Roman" panose="02020603050405020304"/>
              </a:rPr>
              <a:t>海南卷，</a:t>
            </a:r>
            <a:r>
              <a:rPr lang="en-US" altLang="zh-CN" sz="2400" b="1" kern="100" dirty="0">
                <a:latin typeface="Times New Roman" panose="02020603050405020304"/>
                <a:ea typeface="楷体_GB2312"/>
                <a:cs typeface="Courier New" panose="02070309020205020404"/>
              </a:rPr>
              <a:t>2A</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）发生质壁分离的叶表皮细胞是具有液泡的活细胞</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2017·</a:t>
            </a:r>
            <a:r>
              <a:rPr lang="zh-CN" altLang="zh-CN" sz="2400" b="1" kern="100" dirty="0">
                <a:latin typeface="Times New Roman" panose="02020603050405020304"/>
                <a:ea typeface="楷体_GB2312"/>
                <a:cs typeface="Times New Roman" panose="02020603050405020304"/>
              </a:rPr>
              <a:t>海南卷，</a:t>
            </a:r>
            <a:r>
              <a:rPr lang="en-US" altLang="zh-CN" sz="2400" b="1" kern="100" dirty="0">
                <a:latin typeface="Times New Roman" panose="02020603050405020304"/>
                <a:ea typeface="楷体_GB2312"/>
                <a:cs typeface="Courier New" panose="02070309020205020404"/>
              </a:rPr>
              <a:t>9A</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）叶绿体、线粒体和核糖体都含有</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2013·</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Ⅱ</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1D</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cs typeface="Times New Roman" panose="02020603050405020304"/>
              </a:rPr>
              <a:t>）线粒体中的</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能控制某些蛋白质的合成</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2013·</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Ⅰ</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1D</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5</a:t>
            </a:r>
            <a:r>
              <a:rPr lang="zh-CN" altLang="zh-CN" sz="2400" b="1" kern="100" dirty="0">
                <a:latin typeface="Times New Roman" panose="02020603050405020304"/>
                <a:cs typeface="Times New Roman" panose="02020603050405020304"/>
              </a:rPr>
              <a:t>）线粒体基质和叶绿体基质所含酶的种类相同</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2012·</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Times New Roman" panose="02020603050405020304"/>
                <a:ea typeface="楷体_GB2312"/>
                <a:cs typeface="Courier New" panose="02070309020205020404"/>
              </a:rPr>
              <a:t>2D</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提示</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核糖体不含</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而含</a:t>
            </a:r>
            <a:r>
              <a:rPr lang="en-US" altLang="zh-CN" sz="2400" b="1" kern="100" dirty="0">
                <a:solidFill>
                  <a:srgbClr val="0000FF"/>
                </a:solidFill>
                <a:latin typeface="Times New Roman" panose="02020603050405020304"/>
                <a:ea typeface="仿宋_GB2312"/>
                <a:cs typeface="Courier New" panose="02070309020205020404"/>
              </a:rPr>
              <a:t>RNA</a:t>
            </a:r>
            <a:r>
              <a:rPr lang="zh-CN" altLang="zh-CN" sz="2400" b="1" kern="100" dirty="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4</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5</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酶种类不同</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
        <p:nvSpPr>
          <p:cNvPr id="4" name="矩形 3"/>
          <p:cNvSpPr/>
          <p:nvPr/>
        </p:nvSpPr>
        <p:spPr>
          <a:xfrm>
            <a:off x="2868064" y="260648"/>
            <a:ext cx="6364242" cy="715581"/>
          </a:xfrm>
          <a:prstGeom prst="rect">
            <a:avLst/>
          </a:prstGeom>
        </p:spPr>
        <p:txBody>
          <a:bodyPr wrap="none">
            <a:spAutoFit/>
          </a:bodyPr>
          <a:lstStyle/>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考点一　主要细胞器的结构和</a:t>
            </a:r>
            <a:r>
              <a:rPr lang="zh-CN" altLang="zh-CN" sz="3200" b="1" kern="100" dirty="0" smtClean="0">
                <a:latin typeface="Times New Roman" panose="02020603050405020304"/>
                <a:ea typeface="黑体" panose="02010609060101010101" charset="-122"/>
                <a:cs typeface="Times New Roman" panose="02020603050405020304"/>
              </a:rPr>
              <a:t>功能</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blinds(horizontal)">
                                      <p:cBhvr>
                                        <p:cTn id="7" dur="500"/>
                                        <p:tgtEl>
                                          <p:spTgt spid="1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blinds(horizontal)">
                                      <p:cBhvr>
                                        <p:cTn id="12" dur="500"/>
                                        <p:tgtEl>
                                          <p:spTgt spid="1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animEffect transition="in" filter="blinds(horizontal)">
                                      <p:cBhvr>
                                        <p:cTn id="17" dur="500"/>
                                        <p:tgtEl>
                                          <p:spTgt spid="1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xEl>
                                              <p:pRg st="9" end="9"/>
                                            </p:txEl>
                                          </p:spTgt>
                                        </p:tgtEl>
                                        <p:attrNameLst>
                                          <p:attrName>style.visibility</p:attrName>
                                        </p:attrNameLst>
                                      </p:cBhvr>
                                      <p:to>
                                        <p:strVal val="visible"/>
                                      </p:to>
                                    </p:set>
                                    <p:animEffect transition="in" filter="blinds(horizontal)">
                                      <p:cBhvr>
                                        <p:cTn id="22"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对接高考"/>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351" y="879908"/>
            <a:ext cx="5914944" cy="5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命题角度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1678416"/>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546750"/>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围绕细胞器结构及功能，考查结构与功能观</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170995"/>
            <a:ext cx="11417796"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北京卷，</a:t>
            </a: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哺乳动物肝细胞的代谢活动十分旺盛，下列细胞结构与对应功能表述有误的是（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细胞核：遗传物质储存与基因转录</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线粒体：丙酮酸氧化与</a:t>
            </a:r>
            <a:r>
              <a:rPr lang="en-US" altLang="zh-CN" sz="2400" b="1" kern="100" dirty="0">
                <a:latin typeface="Times New Roman" panose="02020603050405020304"/>
                <a:cs typeface="Courier New" panose="02070309020205020404"/>
              </a:rPr>
              <a:t>ATP</a:t>
            </a:r>
            <a:r>
              <a:rPr lang="zh-CN" altLang="zh-CN" sz="2400" b="1" kern="100" dirty="0">
                <a:latin typeface="Times New Roman" panose="02020603050405020304"/>
                <a:cs typeface="Times New Roman" panose="02020603050405020304"/>
              </a:rPr>
              <a:t>合成</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高尔基体：分泌蛋白的合成与加工</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溶酶体：降解失去功能的细胞</a:t>
            </a:r>
            <a:r>
              <a:rPr lang="zh-CN" altLang="zh-CN" sz="2400" b="1" kern="100" dirty="0" smtClean="0">
                <a:latin typeface="Times New Roman" panose="02020603050405020304"/>
                <a:cs typeface="Times New Roman" panose="02020603050405020304"/>
              </a:rPr>
              <a:t>组分</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397810" y="1452840"/>
            <a:ext cx="1130474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细胞核是遗传物质储存和复制的场所，是细胞代谢和遗传的控制中心，</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正确；线粒体是有氧呼吸的主要场所，在有氧呼吸第二阶段，丙酮酸在线粒体基质中彻底分解，产生</a:t>
            </a:r>
            <a:r>
              <a:rPr lang="en-US" altLang="zh-CN" sz="2400" b="1" kern="100" dirty="0">
                <a:solidFill>
                  <a:srgbClr val="0000FF"/>
                </a:solidFill>
                <a:latin typeface="Times New Roman" panose="02020603050405020304"/>
                <a:ea typeface="仿宋_GB2312"/>
                <a:cs typeface="Courier New" panose="02070309020205020404"/>
              </a:rPr>
              <a:t>ATP</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正确；分泌蛋白由核糖体合成，在内质网和高尔基体中进行加工，</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错误；溶酶体能分解衰老、损伤的细胞器，吞噬并杀死侵入细胞的病毒或病菌，</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96381"/>
            <a:ext cx="11647294"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·湖南六校联考）</a:t>
            </a:r>
            <a:r>
              <a:rPr lang="zh-CN" altLang="zh-CN" sz="2400" b="1" kern="100" dirty="0">
                <a:latin typeface="Times New Roman" panose="02020603050405020304"/>
                <a:cs typeface="Times New Roman" panose="02020603050405020304"/>
              </a:rPr>
              <a:t>细胞自噬是细胞通过溶酶体与包裹细胞自身物质的双层膜融合。从而降解细胞自身病变物质或结构的过程（如图）。下列有关叙述中，正确的是（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5122" name="Picture 2" descr="1S8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664" y="3149827"/>
            <a:ext cx="6489286" cy="2079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文本占位符 997377"/>
          <p:cNvSpPr>
            <a:spLocks noGrp="1"/>
          </p:cNvSpPr>
          <p:nvPr>
            <p:ph type="body" idx="1"/>
          </p:nvPr>
        </p:nvSpPr>
        <p:spPr>
          <a:xfrm>
            <a:off x="695960" y="1265217"/>
            <a:ext cx="10799763" cy="5262979"/>
          </a:xfrm>
        </p:spPr>
        <p:txBody>
          <a:bodyPr>
            <a:spAutoFit/>
          </a:bodyPr>
          <a:lstStyle/>
          <a:p>
            <a:r>
              <a:rPr lang="en-US" altLang="zh-CN" dirty="0">
                <a:ea typeface="宋体" panose="02010600030101010101" pitchFamily="2" charset="-122"/>
              </a:rPr>
              <a:t>1</a:t>
            </a:r>
            <a:r>
              <a:rPr lang="zh-CN" altLang="en-US" dirty="0">
                <a:ea typeface="宋体" panose="02010600030101010101" pitchFamily="2" charset="-122"/>
              </a:rPr>
              <a:t>．获取某细胞器时可采用差速离心法。</a:t>
            </a:r>
            <a:endParaRPr lang="zh-CN" altLang="en-US" dirty="0">
              <a:ea typeface="宋体" panose="02010600030101010101" pitchFamily="2" charset="-122"/>
            </a:endParaRPr>
          </a:p>
          <a:p>
            <a:r>
              <a:rPr lang="en-US" altLang="zh-CN" dirty="0">
                <a:ea typeface="宋体" panose="02010600030101010101" pitchFamily="2" charset="-122"/>
              </a:rPr>
              <a:t>2</a:t>
            </a:r>
            <a:r>
              <a:rPr lang="zh-CN" altLang="en-US" dirty="0">
                <a:ea typeface="宋体" panose="02010600030101010101" pitchFamily="2" charset="-122"/>
              </a:rPr>
              <a:t>．双层膜的细胞器：线粒体、叶绿体，无膜的细胞器：核糖体、中心体，含色素的细胞器：叶绿体、液泡。</a:t>
            </a:r>
            <a:endParaRPr lang="zh-CN" altLang="en-US" dirty="0">
              <a:ea typeface="宋体" panose="02010600030101010101" pitchFamily="2" charset="-122"/>
            </a:endParaRPr>
          </a:p>
          <a:p>
            <a:r>
              <a:rPr lang="en-US" altLang="zh-CN" dirty="0">
                <a:ea typeface="宋体" panose="02010600030101010101" pitchFamily="2" charset="-122"/>
              </a:rPr>
              <a:t>3</a:t>
            </a:r>
            <a:r>
              <a:rPr lang="zh-CN" altLang="en-US" dirty="0">
                <a:ea typeface="宋体" panose="02010600030101010101" pitchFamily="2" charset="-122"/>
              </a:rPr>
              <a:t>．</a:t>
            </a:r>
            <a:r>
              <a:rPr lang="zh-CN" altLang="en-US" dirty="0" smtClean="0">
                <a:solidFill>
                  <a:srgbClr val="FF0000"/>
                </a:solidFill>
                <a:ea typeface="宋体" panose="02010600030101010101" pitchFamily="2" charset="-122"/>
              </a:rPr>
              <a:t>动物和高等植物</a:t>
            </a:r>
            <a:r>
              <a:rPr lang="zh-CN" altLang="en-US" dirty="0">
                <a:ea typeface="宋体" panose="02010600030101010101" pitchFamily="2" charset="-122"/>
              </a:rPr>
              <a:t>细胞的区别：动物细胞特有中心体，高等植物细胞特有细胞壁、叶绿体、液泡。</a:t>
            </a:r>
            <a:endParaRPr lang="zh-CN" altLang="en-US" dirty="0">
              <a:ea typeface="宋体" panose="02010600030101010101" pitchFamily="2" charset="-122"/>
            </a:endParaRPr>
          </a:p>
          <a:p>
            <a:r>
              <a:rPr lang="en-US" altLang="zh-CN" dirty="0">
                <a:ea typeface="宋体" panose="02010600030101010101" pitchFamily="2" charset="-122"/>
              </a:rPr>
              <a:t>4</a:t>
            </a:r>
            <a:r>
              <a:rPr lang="zh-CN" altLang="en-US" dirty="0">
                <a:ea typeface="宋体" panose="02010600030101010101" pitchFamily="2" charset="-122"/>
              </a:rPr>
              <a:t>．分泌蛋白经过细胞膜的运输方式为胞吐，需消耗能量，体现了细胞膜具有流动性的结构特点。</a:t>
            </a:r>
            <a:endParaRPr lang="zh-CN" altLang="en-US" dirty="0">
              <a:ea typeface="宋体" panose="02010600030101010101" pitchFamily="2" charset="-122"/>
            </a:endParaRPr>
          </a:p>
          <a:p>
            <a:r>
              <a:rPr lang="en-US" altLang="zh-CN" dirty="0">
                <a:ea typeface="宋体" panose="02010600030101010101" pitchFamily="2" charset="-122"/>
              </a:rPr>
              <a:t>5</a:t>
            </a:r>
            <a:r>
              <a:rPr lang="zh-CN" altLang="en-US" dirty="0">
                <a:ea typeface="宋体" panose="02010600030101010101" pitchFamily="2" charset="-122"/>
              </a:rPr>
              <a:t>．生物膜系统的三个</a:t>
            </a:r>
            <a:r>
              <a:rPr lang="zh-CN" altLang="en-US" dirty="0" smtClean="0">
                <a:ea typeface="宋体" panose="02010600030101010101" pitchFamily="2" charset="-122"/>
              </a:rPr>
              <a:t>功能：①</a:t>
            </a:r>
            <a:r>
              <a:rPr lang="zh-CN" altLang="en-US" dirty="0">
                <a:ea typeface="宋体" panose="02010600030101010101" pitchFamily="2" charset="-122"/>
              </a:rPr>
              <a:t>维持细胞内部环境的相对稳定，在物质运输、能量转换、信息传递中起决定性作用；</a:t>
            </a:r>
            <a:r>
              <a:rPr lang="zh-CN" altLang="en-US" dirty="0" smtClean="0">
                <a:ea typeface="宋体" panose="02010600030101010101" pitchFamily="2" charset="-122"/>
              </a:rPr>
              <a:t>②提供酶的附着</a:t>
            </a:r>
            <a:r>
              <a:rPr lang="zh-CN" altLang="en-US" dirty="0" smtClean="0">
                <a:ea typeface="宋体" panose="02010600030101010101" pitchFamily="2" charset="-122"/>
              </a:rPr>
              <a:t>位点</a:t>
            </a:r>
            <a:r>
              <a:rPr lang="zh-CN" altLang="en-US" dirty="0" smtClean="0">
                <a:ea typeface="宋体" panose="02010600030101010101" pitchFamily="2" charset="-122"/>
              </a:rPr>
              <a:t>；③细胞内部区室化，保证</a:t>
            </a:r>
            <a:r>
              <a:rPr lang="zh-CN" altLang="en-US" dirty="0">
                <a:ea typeface="宋体" panose="02010600030101010101" pitchFamily="2" charset="-122"/>
              </a:rPr>
              <a:t>生命活动高效、有序地进行。</a:t>
            </a:r>
            <a:endParaRPr lang="zh-CN" altLang="en-US" dirty="0">
              <a:ea typeface="宋体" panose="02010600030101010101" pitchFamily="2" charset="-122"/>
            </a:endParaRPr>
          </a:p>
        </p:txBody>
      </p:sp>
      <p:sp>
        <p:nvSpPr>
          <p:cNvPr id="997379" name="矩形 997378"/>
          <p:cNvSpPr/>
          <p:nvPr/>
        </p:nvSpPr>
        <p:spPr>
          <a:xfrm>
            <a:off x="695960" y="572222"/>
            <a:ext cx="10799763" cy="624530"/>
          </a:xfrm>
          <a:prstGeom prst="rect">
            <a:avLst/>
          </a:prstGeom>
          <a:noFill/>
          <a:ln w="9525">
            <a:noFill/>
          </a:ln>
        </p:spPr>
        <p:txBody>
          <a:bodyPr>
            <a:spAutoFit/>
          </a:bodyPr>
          <a:lst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u="none" kern="1200" baseline="0">
                <a:solidFill>
                  <a:srgbClr val="000000"/>
                </a:solidFill>
                <a:latin typeface="Times New Roman" panose="02020603050405020304" pitchFamily="18" charset="0"/>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5pPr>
          </a:lstStyle>
          <a:p>
            <a:pPr marL="0" marR="0" lvl="0" indent="622300" algn="just" defTabSz="914400" rtl="0" eaLnBrk="1" fontAlgn="base" latinLnBrk="0" hangingPunct="0">
              <a:lnSpc>
                <a:spcPct val="140000"/>
              </a:lnSpc>
              <a:spcBef>
                <a:spcPct val="0"/>
              </a:spcBef>
              <a:spcAft>
                <a:spcPct val="0"/>
              </a:spcAft>
              <a:buClr>
                <a:srgbClr val="3FB564"/>
              </a:buClr>
              <a:buSzTx/>
              <a:buFont typeface="Wingdings" panose="05000000000000000000" pitchFamily="2" charset="2"/>
              <a:buNone/>
              <a:tabLst>
                <a:tab pos="5207000" algn="l"/>
                <a:tab pos="9686925" algn="l"/>
              </a:tabLst>
              <a:defRPr/>
            </a:pPr>
            <a:r>
              <a:rPr kumimoji="0" lang="zh-CN" altLang="en-US" sz="2800" b="1" i="0" u="none" strike="noStrike" kern="1200" cap="none" spc="0" normalizeH="0" baseline="0" noProof="0" dirty="0">
                <a:ln>
                  <a:noFill/>
                </a:ln>
                <a:solidFill>
                  <a:srgbClr val="000000"/>
                </a:solidFill>
                <a:effectLst>
                  <a:outerShdw blurRad="38100" dist="38100" dir="2700000">
                    <a:srgbClr val="FFFFFF"/>
                  </a:outerShdw>
                </a:effectLst>
                <a:uLnTx/>
                <a:uFillTx/>
                <a:latin typeface="Times New Roman" panose="02020603050405020304" pitchFamily="18" charset="0"/>
                <a:ea typeface="黑体" panose="02010609060101010101" charset="-122"/>
                <a:cs typeface="+mn-cs"/>
              </a:rPr>
              <a:t>〔高考必背语句〕</a:t>
            </a:r>
            <a:endParaRPr kumimoji="0" lang="zh-CN" altLang="en-US" sz="2800" b="1" i="0" u="none" strike="noStrike" kern="1200" cap="none" spc="0" normalizeH="0" baseline="0" noProof="0" dirty="0">
              <a:ln>
                <a:noFill/>
              </a:ln>
              <a:solidFill>
                <a:srgbClr val="000000"/>
              </a:solidFill>
              <a:effectLst>
                <a:outerShdw blurRad="38100" dist="38100" dir="2700000">
                  <a:srgbClr val="FFFFFF"/>
                </a:outerShdw>
              </a:effectLst>
              <a:uLnTx/>
              <a:uFillTx/>
              <a:latin typeface="Times New Roman" panose="02020603050405020304" pitchFamily="18" charset="0"/>
              <a:ea typeface="黑体" panose="02010609060101010101" charset="-122"/>
              <a:cs typeface="+mn-cs"/>
            </a:endParaRPr>
          </a:p>
        </p:txBody>
      </p:sp>
    </p:spTree>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36712"/>
            <a:ext cx="1164729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图中自噬体的膜由双层磷脂分子组成</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图中的水解酶是在自噬溶酶体中合成的</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图中溶酶体与自噬体融合过程体现了细胞膜的选择透过性</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溶酶体所参与的细胞内自身病变物质或结构的降解过程与基因有关</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分析题图，自噬体含有双层膜，故共有</a:t>
            </a:r>
            <a:r>
              <a:rPr lang="en-US" altLang="zh-CN" sz="2400" b="1" kern="100" dirty="0">
                <a:solidFill>
                  <a:srgbClr val="0000FF"/>
                </a:solidFill>
                <a:latin typeface="Times New Roman" panose="02020603050405020304"/>
                <a:ea typeface="仿宋_GB2312"/>
                <a:cs typeface="Courier New" panose="02070309020205020404"/>
              </a:rPr>
              <a:t>4</a:t>
            </a:r>
            <a:r>
              <a:rPr lang="zh-CN" altLang="zh-CN" sz="2400" b="1" kern="100" dirty="0">
                <a:solidFill>
                  <a:srgbClr val="0000FF"/>
                </a:solidFill>
                <a:latin typeface="Times New Roman" panose="02020603050405020304"/>
                <a:ea typeface="仿宋_GB2312"/>
                <a:cs typeface="Times New Roman" panose="02020603050405020304"/>
              </a:rPr>
              <a:t>层磷脂分子，</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错误；水解酶的本质为蛋白质，是在核糖体上合成的，经加工后运往溶酶体，</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错误；溶酶体与自噬体融合体现了细胞膜的流动性，</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错误；溶酶体参与的细胞内物质或结构降解的过程是细胞自发的，精确性高，这与基因控制有关，</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1000"/>
                                        <p:tgtEl>
                                          <p:spTgt spid="15">
                                            <p:txEl>
                                              <p:pRg st="4" end="4"/>
                                            </p:txEl>
                                          </p:spTgt>
                                        </p:tgtEl>
                                      </p:cBhvr>
                                    </p:animEffect>
                                    <p:anim calcmode="lin" valueType="num">
                                      <p:cBhvr>
                                        <p:cTn id="8"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5">
                                            <p:txEl>
                                              <p:pRg st="5" end="5"/>
                                            </p:txEl>
                                          </p:spTgt>
                                        </p:tgtEl>
                                        <p:attrNameLst>
                                          <p:attrName>style.visibility</p:attrName>
                                        </p:attrNameLst>
                                      </p:cBhvr>
                                      <p:to>
                                        <p:strVal val="visible"/>
                                      </p:to>
                                    </p:set>
                                    <p:animEffect transition="in" filter="blinds(horizontal)">
                                      <p:cBhvr>
                                        <p:cTn id="14"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909650"/>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90879" y="769304"/>
            <a:ext cx="9465761" cy="62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围绕细胞亚显微结构及相关信息考查科学思维与科学探究能力</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341286" y="1399737"/>
            <a:ext cx="11417796"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湖北黄冈八模）</a:t>
            </a:r>
            <a:r>
              <a:rPr lang="zh-CN" altLang="zh-CN" sz="2400" b="1" kern="100" dirty="0">
                <a:latin typeface="Times New Roman" panose="02020603050405020304"/>
                <a:cs typeface="Times New Roman" panose="02020603050405020304"/>
              </a:rPr>
              <a:t>分离出某动物细胞的甲、乙、丙三种细胞器，测定其中三种有机物的含量结果如图所示。下列有关叙述正确的是（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6146" name="Picture 2" descr="2S11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1127" y="2729540"/>
            <a:ext cx="6378114" cy="29317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81354" y="476672"/>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葡萄糖进入甲分解为</a:t>
            </a:r>
            <a:r>
              <a:rPr lang="en-US" altLang="zh-CN" sz="2400" b="1" kern="100" dirty="0">
                <a:latin typeface="Times New Roman" panose="02020603050405020304"/>
                <a:cs typeface="Courier New" panose="02070309020205020404"/>
              </a:rPr>
              <a:t>CO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和</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乙一定与分泌蛋白的修饰和加工有关</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细胞器丙的成分与烟草花叶病毒的相近</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酵母菌与该细胞共有的细胞器只有丙</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慧眼识图　获取信息</a:t>
            </a:r>
            <a:r>
              <a:rPr lang="en-US" altLang="zh-CN" sz="2400" b="1" kern="100" dirty="0" smtClean="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7170" name="Picture 2" descr="2S11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92526" y="3208325"/>
            <a:ext cx="3845592" cy="23538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246161" y="5589056"/>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191344" y="476672"/>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经典高考，</a:t>
            </a:r>
            <a:r>
              <a:rPr lang="en-US" altLang="zh-CN" sz="2400" b="1" kern="100" dirty="0">
                <a:latin typeface="Times New Roman" panose="02020603050405020304"/>
                <a:ea typeface="楷体_GB2312"/>
                <a:cs typeface="Courier New" panose="02070309020205020404"/>
              </a:rPr>
              <a:t>26</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如图为真核细胞中</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种结构的示意图，请回答下列问题</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8194" name="Picture 2" descr="18GS25"/>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2601" y="1056088"/>
            <a:ext cx="5110611" cy="15808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58493" y="2497573"/>
            <a:ext cx="11417796" cy="38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）甲的名称为</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，处于有丝分裂中期的洋葱根尖细胞具有</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（在甲、乙、丙中选择）。</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）蛋白质合成活跃的卵母细胞中结构</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较大，而蛋白质合成不活跃的肌细胞中结构</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很小，这表明结构</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与</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（填序号）的形成直接有关。</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内质网　</a:t>
            </a: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高尔基体　</a:t>
            </a:r>
            <a:r>
              <a:rPr lang="en-US" altLang="zh-CN" sz="2400" b="1" kern="100" dirty="0">
                <a:latin typeface="宋体" panose="02010600030101010101" pitchFamily="2" charset="-122"/>
                <a:cs typeface="Times New Roman" panose="02020603050405020304"/>
              </a:rPr>
              <a:t>③</a:t>
            </a:r>
            <a:r>
              <a:rPr lang="zh-CN" altLang="zh-CN" sz="2400" b="1" kern="100" dirty="0">
                <a:latin typeface="Times New Roman" panose="02020603050405020304"/>
                <a:cs typeface="Times New Roman" panose="02020603050405020304"/>
              </a:rPr>
              <a:t>中心体　</a:t>
            </a:r>
            <a:r>
              <a:rPr lang="zh-CN" altLang="zh-CN" sz="2400" b="1" kern="100" dirty="0">
                <a:latin typeface="宋体" panose="02010600030101010101" pitchFamily="2" charset="-122"/>
                <a:cs typeface="Times New Roman" panose="02020603050405020304"/>
              </a:rPr>
              <a:t>④</a:t>
            </a:r>
            <a:r>
              <a:rPr lang="zh-CN" altLang="zh-CN" sz="2400" b="1" kern="100" dirty="0">
                <a:latin typeface="Times New Roman" panose="02020603050405020304"/>
                <a:cs typeface="Times New Roman" panose="02020603050405020304"/>
              </a:rPr>
              <a:t>核糖体</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）许多重要的化学反应在生物膜上进行，乙、丙分别通过</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（用图中字母填空）扩大了膜面积，从而为这些反应需要的</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提供更多的附着场所</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908720"/>
            <a:ext cx="11647294"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cs typeface="Times New Roman" panose="02020603050405020304"/>
              </a:rPr>
              <a:t>）在细胞分裂间期，结构乙的数目增多，其增多的方式有</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种假设：</a:t>
            </a:r>
            <a:r>
              <a:rPr lang="en-US" altLang="zh-CN" sz="2400" b="1" kern="100" dirty="0">
                <a:latin typeface="宋体" panose="02010600030101010101" pitchFamily="2" charset="-122"/>
                <a:cs typeface="Times New Roman" panose="02020603050405020304"/>
              </a:rPr>
              <a:t>Ⅰ</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细胞利用磷脂、蛋白质等重新合成；</a:t>
            </a:r>
            <a:r>
              <a:rPr lang="en-US" altLang="zh-CN" sz="2400" b="1" kern="100" dirty="0">
                <a:latin typeface="宋体" panose="02010600030101010101" pitchFamily="2" charset="-122"/>
                <a:cs typeface="Times New Roman" panose="02020603050405020304"/>
              </a:rPr>
              <a:t>Ⅱ</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细胞利用其他生物膜装配形成；</a:t>
            </a:r>
            <a:r>
              <a:rPr lang="en-US" altLang="zh-CN" sz="2400" b="1" kern="100" dirty="0">
                <a:latin typeface="宋体" panose="02010600030101010101" pitchFamily="2" charset="-122"/>
                <a:cs typeface="Times New Roman" panose="02020603050405020304"/>
              </a:rPr>
              <a:t>Ⅲ</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结构乙分裂增殖形成。</a:t>
            </a:r>
            <a:endParaRPr lang="zh-CN" altLang="zh-CN" sz="1050" kern="100" dirty="0">
              <a:latin typeface="宋体" panose="02010600030101010101" pitchFamily="2" charset="-122"/>
              <a:cs typeface="Courier New" panose="02070309020205020404"/>
            </a:endParaRPr>
          </a:p>
          <a:p>
            <a:pPr>
              <a:lnSpc>
                <a:spcPct val="150000"/>
              </a:lnSpc>
            </a:pPr>
            <a:r>
              <a:rPr lang="zh-CN" altLang="zh-CN" sz="2400" b="1" kern="100" dirty="0">
                <a:latin typeface="Times New Roman" panose="02020603050405020304"/>
                <a:cs typeface="Times New Roman" panose="02020603050405020304"/>
              </a:rPr>
              <a:t>有人通过放射性标记实验，对上述假设进行了探究，方法如下：首先将一种链孢霉营养缺陷型突变株在加有</a:t>
            </a:r>
            <a:r>
              <a:rPr lang="en-US" altLang="zh-CN" sz="2400" b="1" kern="100" baseline="30000" dirty="0">
                <a:latin typeface="Times New Roman" panose="02020603050405020304"/>
              </a:rPr>
              <a:t>3</a:t>
            </a:r>
            <a:r>
              <a:rPr lang="en-US" altLang="zh-CN" sz="2400" b="1" kern="100" dirty="0">
                <a:latin typeface="Times New Roman" panose="02020603050405020304"/>
              </a:rPr>
              <a:t>H</a:t>
            </a:r>
            <a:r>
              <a:rPr lang="zh-CN" altLang="zh-CN" sz="2400" b="1" kern="100" dirty="0">
                <a:latin typeface="Times New Roman" panose="02020603050405020304"/>
                <a:cs typeface="Times New Roman" panose="02020603050405020304"/>
              </a:rPr>
              <a:t>标记的胆碱（磷脂的前体）培养基中培养，然后转入另一种培养基中继续培养，定期取样，检测细胞中结构乙的放射性。结果</a:t>
            </a:r>
            <a:r>
              <a:rPr lang="zh-CN" altLang="zh-CN" sz="2400" b="1" kern="100" dirty="0" smtClean="0">
                <a:latin typeface="Times New Roman" panose="02020603050405020304"/>
                <a:cs typeface="Times New Roman" panose="02020603050405020304"/>
              </a:rPr>
              <a:t>如下：</a:t>
            </a:r>
            <a:endParaRPr lang="zh-CN" altLang="zh-CN" sz="1050" kern="100" dirty="0">
              <a:effectLst/>
              <a:latin typeface="宋体" panose="02010600030101010101" pitchFamily="2" charset="-122"/>
              <a:cs typeface="Courier New" panose="02070309020205020404"/>
            </a:endParaRPr>
          </a:p>
        </p:txBody>
      </p:sp>
      <p:graphicFrame>
        <p:nvGraphicFramePr>
          <p:cNvPr id="2" name="表格 1"/>
          <p:cNvGraphicFramePr>
            <a:graphicFrameLocks noGrp="1"/>
          </p:cNvGraphicFramePr>
          <p:nvPr/>
        </p:nvGraphicFramePr>
        <p:xfrm>
          <a:off x="911424" y="3933056"/>
          <a:ext cx="9721081" cy="1584176"/>
        </p:xfrm>
        <a:graphic>
          <a:graphicData uri="http://schemas.openxmlformats.org/drawingml/2006/table">
            <a:tbl>
              <a:tblPr/>
              <a:tblGrid>
                <a:gridCol w="5146747"/>
                <a:gridCol w="1099776"/>
                <a:gridCol w="1099776"/>
                <a:gridCol w="1099776"/>
                <a:gridCol w="1275006"/>
              </a:tblGrid>
              <a:tr h="792088">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标记后细胞增殖的代数</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2</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3</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4</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088">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测得的相对放射性</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2.0</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1.0</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0.5</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dirty="0">
                          <a:effectLst/>
                          <a:latin typeface="Times New Roman" panose="02020603050405020304"/>
                          <a:cs typeface="Courier New" panose="02070309020205020404"/>
                        </a:rPr>
                        <a:t>0.25</a:t>
                      </a:r>
                      <a:endParaRPr lang="zh-CN" sz="1050" kern="100" dirty="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484784"/>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与野生型相比，实验中所用链孢霉营养缺陷型突变株的代谢特点是</a:t>
            </a:r>
            <a:r>
              <a:rPr lang="en-US" altLang="zh-CN" sz="2400" b="1" kern="100" dirty="0">
                <a:latin typeface="Times New Roman" panose="02020603050405020304"/>
                <a:cs typeface="Courier New" panose="02070309020205020404"/>
              </a:rPr>
              <a:t>________________________________________________________________</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实验中所用的</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另一种培养基</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在配制成分上的要求是</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_______________________________________________________________</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③</a:t>
            </a:r>
            <a:r>
              <a:rPr lang="zh-CN" altLang="zh-CN" sz="2400" b="1" kern="100" dirty="0">
                <a:latin typeface="Times New Roman" panose="02020603050405020304"/>
                <a:cs typeface="Times New Roman" panose="02020603050405020304"/>
              </a:rPr>
              <a:t>通过上述实验，初步判断</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种假设中成立的是</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（在</a:t>
            </a:r>
            <a:r>
              <a:rPr lang="en-US" altLang="zh-CN" sz="2400" b="1" kern="100" dirty="0">
                <a:latin typeface="宋体" panose="02010600030101010101" pitchFamily="2" charset="-122"/>
                <a:cs typeface="Times New Roman" panose="02020603050405020304"/>
              </a:rPr>
              <a:t>Ⅰ</a:t>
            </a:r>
            <a:r>
              <a:rPr lang="zh-CN" altLang="zh-CN" sz="2400" b="1" kern="100" dirty="0">
                <a:latin typeface="Times New Roman" panose="02020603050405020304"/>
                <a:cs typeface="Times New Roman" panose="02020603050405020304"/>
              </a:rPr>
              <a:t>、</a:t>
            </a:r>
            <a:r>
              <a:rPr lang="en-US" altLang="zh-CN" sz="2400" b="1" kern="100" dirty="0">
                <a:latin typeface="宋体" panose="02010600030101010101" pitchFamily="2" charset="-122"/>
                <a:cs typeface="Times New Roman" panose="02020603050405020304"/>
              </a:rPr>
              <a:t>Ⅱ</a:t>
            </a:r>
            <a:r>
              <a:rPr lang="zh-CN" altLang="zh-CN" sz="2400" b="1" kern="100" dirty="0">
                <a:latin typeface="Times New Roman" panose="02020603050405020304"/>
                <a:cs typeface="Times New Roman" panose="02020603050405020304"/>
              </a:rPr>
              <a:t>、</a:t>
            </a:r>
            <a:r>
              <a:rPr lang="en-US" altLang="zh-CN" sz="2400" b="1" kern="100" dirty="0">
                <a:latin typeface="宋体" panose="02010600030101010101" pitchFamily="2" charset="-122"/>
                <a:cs typeface="Times New Roman" panose="02020603050405020304"/>
              </a:rPr>
              <a:t>Ⅲ</a:t>
            </a:r>
            <a:r>
              <a:rPr lang="zh-CN" altLang="zh-CN" sz="2400" b="1" kern="100" dirty="0">
                <a:latin typeface="Times New Roman" panose="02020603050405020304"/>
                <a:cs typeface="Times New Roman" panose="02020603050405020304"/>
              </a:rPr>
              <a:t>中选择）</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图中三种结构清晰，可根据其典型特征判断出甲为细胞核，乙为线粒体，丙为叶绿体。有丝分裂前期核膜解体、核仁消失，且洋葱根尖细胞没有叶绿体，故处于有丝分裂中期的洋葱根尖细胞中含有乙（线粒体）。（</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）图甲中结构</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是核仁，根据题意蛋白质合成活跃则结构</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较大，蛋白质合成不活跃则结构</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较小，而蛋白质合成的场所是核糖体，所以结构</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（核仁）与</a:t>
            </a:r>
            <a:r>
              <a:rPr lang="en-US" altLang="zh-CN" sz="2400" b="1" kern="100" dirty="0">
                <a:solidFill>
                  <a:srgbClr val="0000FF"/>
                </a:solidFill>
                <a:latin typeface="宋体" panose="02010600030101010101" pitchFamily="2" charset="-122"/>
                <a:ea typeface="仿宋_GB2312"/>
                <a:cs typeface="Times New Roman" panose="02020603050405020304"/>
              </a:rPr>
              <a:t>④</a:t>
            </a:r>
            <a:r>
              <a:rPr lang="zh-CN" altLang="zh-CN" sz="2400" b="1" kern="100" dirty="0">
                <a:solidFill>
                  <a:srgbClr val="0000FF"/>
                </a:solidFill>
                <a:latin typeface="Times New Roman" panose="02020603050405020304"/>
                <a:ea typeface="仿宋_GB2312"/>
                <a:cs typeface="Times New Roman" panose="02020603050405020304"/>
              </a:rPr>
              <a:t>核糖体的形成有关。（</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）线粒体扩大膜面积的方式是通过</a:t>
            </a:r>
            <a:r>
              <a:rPr lang="en-US" altLang="zh-CN" sz="2400" b="1" kern="100" dirty="0">
                <a:solidFill>
                  <a:srgbClr val="0000FF"/>
                </a:solidFill>
                <a:latin typeface="Times New Roman" panose="02020603050405020304"/>
                <a:ea typeface="仿宋_GB2312"/>
                <a:cs typeface="Courier New" panose="02070309020205020404"/>
              </a:rPr>
              <a:t>e</a:t>
            </a:r>
            <a:r>
              <a:rPr lang="zh-CN" altLang="zh-CN" sz="2400" b="1" kern="100" dirty="0">
                <a:solidFill>
                  <a:srgbClr val="0000FF"/>
                </a:solidFill>
                <a:latin typeface="Times New Roman" panose="02020603050405020304"/>
                <a:ea typeface="仿宋_GB2312"/>
                <a:cs typeface="Times New Roman" panose="02020603050405020304"/>
              </a:rPr>
              <a:t>内膜向腔内折叠形成嵴；叶绿体增大膜面积的方式是通过</a:t>
            </a:r>
            <a:r>
              <a:rPr lang="en-US" altLang="zh-CN" sz="2400" b="1" kern="100" dirty="0">
                <a:solidFill>
                  <a:srgbClr val="0000FF"/>
                </a:solidFill>
                <a:latin typeface="Times New Roman" panose="02020603050405020304"/>
                <a:ea typeface="仿宋_GB2312"/>
                <a:cs typeface="Courier New" panose="02070309020205020404"/>
              </a:rPr>
              <a:t>h</a:t>
            </a:r>
            <a:r>
              <a:rPr lang="zh-CN" altLang="zh-CN" sz="2400" b="1" kern="100" dirty="0">
                <a:solidFill>
                  <a:srgbClr val="0000FF"/>
                </a:solidFill>
                <a:latin typeface="Times New Roman" panose="02020603050405020304"/>
                <a:ea typeface="仿宋_GB2312"/>
                <a:cs typeface="Times New Roman" panose="02020603050405020304"/>
              </a:rPr>
              <a:t>类囊体堆叠形成叶绿体基粒，生物膜的功能之一是为多种酶提供附着位点，是许多生化反应的场所</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341286" y="980728"/>
            <a:ext cx="1141779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just">
              <a:lnSpc>
                <a:spcPct val="150000"/>
              </a:lnSpc>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4</a:t>
            </a:r>
            <a:r>
              <a:rPr lang="zh-CN" altLang="zh-CN" sz="2400" b="1" kern="100" dirty="0">
                <a:solidFill>
                  <a:srgbClr val="0000FF"/>
                </a:solidFill>
                <a:latin typeface="Times New Roman" panose="02020603050405020304"/>
                <a:ea typeface="仿宋_GB2312"/>
                <a:cs typeface="Times New Roman" panose="02020603050405020304"/>
              </a:rPr>
              <a:t>）链孢霉营养缺陷型突变株是指在某些营养物质的合成能力上出现缺陷，必须在培养基中额外添加这些营养成分后才能正常生长的变异菌。根据题意可以判断实验所用的链孢霉突变株的代谢特点是自身不能合成胆碱。根据对照实验的单一变量原则，另一种培养基在配制成分上的要求应与前一步骤的培养基相同，只是胆碱没有</a:t>
            </a:r>
            <a:r>
              <a:rPr lang="en-US" altLang="zh-CN" sz="2400" b="1" kern="100" baseline="30000" dirty="0">
                <a:solidFill>
                  <a:srgbClr val="0000FF"/>
                </a:solidFill>
                <a:latin typeface="Times New Roman" panose="02020603050405020304"/>
                <a:ea typeface="仿宋_GB2312"/>
                <a:cs typeface="Courier New" panose="02070309020205020404"/>
              </a:rPr>
              <a:t>3</a:t>
            </a:r>
            <a:r>
              <a:rPr lang="en-US" altLang="zh-CN" sz="2400" b="1" kern="100" dirty="0">
                <a:solidFill>
                  <a:srgbClr val="0000FF"/>
                </a:solidFill>
                <a:latin typeface="Times New Roman" panose="02020603050405020304"/>
                <a:ea typeface="仿宋_GB2312"/>
                <a:cs typeface="Courier New" panose="02070309020205020404"/>
              </a:rPr>
              <a:t>H</a:t>
            </a:r>
            <a:r>
              <a:rPr lang="zh-CN" altLang="zh-CN" sz="2400" b="1" kern="100" dirty="0">
                <a:solidFill>
                  <a:srgbClr val="0000FF"/>
                </a:solidFill>
                <a:latin typeface="Times New Roman" panose="02020603050405020304"/>
                <a:ea typeface="仿宋_GB2312"/>
                <a:cs typeface="Times New Roman" panose="02020603050405020304"/>
              </a:rPr>
              <a:t>标记；根据表格中数据分析，随着标记后细胞增殖代数的增加，测得的相对放射性逐代减半，故</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种假设中最可能符合的是第</a:t>
            </a:r>
            <a:r>
              <a:rPr lang="en-US" altLang="zh-CN" sz="2400" b="1" kern="100" dirty="0">
                <a:solidFill>
                  <a:srgbClr val="0000FF"/>
                </a:solidFill>
                <a:latin typeface="宋体" panose="02010600030101010101" pitchFamily="2" charset="-122"/>
                <a:ea typeface="仿宋_GB2312"/>
                <a:cs typeface="Times New Roman" panose="02020603050405020304"/>
              </a:rPr>
              <a:t>Ⅲ</a:t>
            </a:r>
            <a:r>
              <a:rPr lang="zh-CN" altLang="zh-CN" sz="2400" b="1" kern="100" dirty="0">
                <a:solidFill>
                  <a:srgbClr val="0000FF"/>
                </a:solidFill>
                <a:latin typeface="Times New Roman" panose="02020603050405020304"/>
                <a:ea typeface="仿宋_GB2312"/>
                <a:cs typeface="Times New Roman" panose="02020603050405020304"/>
              </a:rPr>
              <a:t>种。</a:t>
            </a:r>
            <a:endParaRPr lang="zh-CN" altLang="zh-CN" sz="1050" kern="100" dirty="0">
              <a:solidFill>
                <a:srgbClr val="0000FF"/>
              </a:solidFill>
              <a:latin typeface="宋体" panose="02010600030101010101" pitchFamily="2" charset="-122"/>
              <a:cs typeface="Courier New" panose="02070309020205020404"/>
            </a:endParaRPr>
          </a:p>
          <a:p>
            <a:pPr lvl="0" algn="just">
              <a:lnSpc>
                <a:spcPct val="150000"/>
              </a:lnSpc>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）细胞核　乙　（</a:t>
            </a: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④</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3</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e</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h</a:t>
            </a:r>
            <a:r>
              <a:rPr lang="zh-CN" altLang="zh-CN" sz="2400" b="1" kern="100" dirty="0">
                <a:solidFill>
                  <a:srgbClr val="FF0000"/>
                </a:solidFill>
                <a:latin typeface="Times New Roman" panose="02020603050405020304"/>
                <a:cs typeface="Times New Roman" panose="02020603050405020304"/>
              </a:rPr>
              <a:t>　酶　（</a:t>
            </a:r>
            <a:r>
              <a:rPr lang="en-US" altLang="zh-CN" sz="2400" b="1" kern="100" dirty="0">
                <a:solidFill>
                  <a:srgbClr val="FF0000"/>
                </a:solidFill>
                <a:latin typeface="Times New Roman" panose="02020603050405020304"/>
                <a:cs typeface="Courier New" panose="02070309020205020404"/>
              </a:rPr>
              <a:t>4</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①</a:t>
            </a:r>
            <a:r>
              <a:rPr lang="zh-CN" altLang="zh-CN" sz="2400" b="1" kern="100" dirty="0">
                <a:solidFill>
                  <a:srgbClr val="FF0000"/>
                </a:solidFill>
                <a:latin typeface="Times New Roman" panose="02020603050405020304"/>
                <a:cs typeface="Times New Roman" panose="02020603050405020304"/>
              </a:rPr>
              <a:t>自身不能合成胆碱　</a:t>
            </a:r>
            <a:r>
              <a:rPr lang="en-US" altLang="zh-CN" sz="2400" b="1" kern="100" dirty="0">
                <a:solidFill>
                  <a:srgbClr val="FF0000"/>
                </a:solidFill>
                <a:latin typeface="宋体" panose="02010600030101010101" pitchFamily="2" charset="-122"/>
                <a:cs typeface="Times New Roman" panose="02020603050405020304"/>
              </a:rPr>
              <a:t>②</a:t>
            </a:r>
            <a:r>
              <a:rPr lang="zh-CN" altLang="zh-CN" sz="2400" b="1" kern="100" dirty="0">
                <a:solidFill>
                  <a:srgbClr val="FF0000"/>
                </a:solidFill>
                <a:latin typeface="Times New Roman" panose="02020603050405020304"/>
                <a:cs typeface="Times New Roman" panose="02020603050405020304"/>
              </a:rPr>
              <a:t>成分与前一步骤的培养基相同，只是胆碱没有</a:t>
            </a:r>
            <a:r>
              <a:rPr lang="en-US" altLang="zh-CN" sz="2400" b="1" kern="100" baseline="30000" dirty="0">
                <a:solidFill>
                  <a:srgbClr val="FF0000"/>
                </a:solidFill>
                <a:latin typeface="Times New Roman" panose="02020603050405020304"/>
                <a:cs typeface="Courier New" panose="02070309020205020404"/>
              </a:rPr>
              <a:t>3</a:t>
            </a:r>
            <a:r>
              <a:rPr lang="en-US" altLang="zh-CN" sz="2400" b="1" kern="100" dirty="0">
                <a:solidFill>
                  <a:srgbClr val="FF0000"/>
                </a:solidFill>
                <a:latin typeface="Times New Roman" panose="02020603050405020304"/>
                <a:cs typeface="Courier New" panose="02070309020205020404"/>
              </a:rPr>
              <a:t>H</a:t>
            </a:r>
            <a:r>
              <a:rPr lang="zh-CN" altLang="zh-CN" sz="2400" b="1" kern="100" dirty="0">
                <a:solidFill>
                  <a:srgbClr val="FF0000"/>
                </a:solidFill>
                <a:latin typeface="Times New Roman" panose="02020603050405020304"/>
                <a:cs typeface="Times New Roman" panose="02020603050405020304"/>
              </a:rPr>
              <a:t>标记　</a:t>
            </a:r>
            <a:r>
              <a:rPr lang="en-US" altLang="zh-CN" sz="2400" b="1" kern="100" dirty="0">
                <a:solidFill>
                  <a:srgbClr val="FF0000"/>
                </a:solidFill>
                <a:latin typeface="宋体" panose="02010600030101010101" pitchFamily="2" charset="-122"/>
                <a:cs typeface="Times New Roman" panose="02020603050405020304"/>
              </a:rPr>
              <a:t>③</a:t>
            </a:r>
            <a:r>
              <a:rPr lang="en-US" altLang="zh-CN" sz="2400" b="1" kern="100" dirty="0" smtClean="0">
                <a:solidFill>
                  <a:srgbClr val="FF0000"/>
                </a:solidFill>
                <a:latin typeface="宋体" panose="02010600030101010101" pitchFamily="2" charset="-122"/>
                <a:cs typeface="Times New Roman" panose="02020603050405020304"/>
              </a:rPr>
              <a:t>Ⅲ</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命题角度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1702407"/>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570741"/>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结合细胞器之间的协调与配合，考查生命观念</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194986"/>
            <a:ext cx="1141779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2016·</a:t>
            </a:r>
            <a:r>
              <a:rPr lang="zh-CN" altLang="zh-CN" sz="2400" b="1" kern="100" dirty="0">
                <a:latin typeface="Times New Roman" panose="02020603050405020304"/>
                <a:ea typeface="楷体_GB2312"/>
                <a:cs typeface="Times New Roman" panose="02020603050405020304"/>
              </a:rPr>
              <a:t>海南卷，</a:t>
            </a:r>
            <a:r>
              <a:rPr lang="en-US" altLang="zh-CN" sz="2400" b="1" kern="100" dirty="0">
                <a:latin typeface="Times New Roman" panose="02020603050405020304"/>
                <a:ea typeface="楷体_GB2312"/>
                <a:cs typeface="Courier New" panose="02070309020205020404"/>
              </a:rPr>
              <a:t>7</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下列有关分泌蛋白的叙述，错误的是（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分泌蛋白在细胞内的合成需要核糖体的参与</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线粒体能为分泌蛋白的合成和运输提供能量</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分泌蛋白先经过高尔基体再经过内质网分泌到细胞外</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分泌蛋白从细胞内排出时，囊泡的膜可与细胞膜融合</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分泌蛋白应先经内质网初步加工，再运往高尔基体进行最终加工。</a:t>
            </a:r>
            <a:endParaRPr lang="zh-CN" altLang="zh-CN" sz="1050" kern="100" dirty="0">
              <a:solidFill>
                <a:srgbClr val="0000FF"/>
              </a:solidFill>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
        <p:nvSpPr>
          <p:cNvPr id="8" name="矩形 7"/>
          <p:cNvSpPr/>
          <p:nvPr/>
        </p:nvSpPr>
        <p:spPr>
          <a:xfrm>
            <a:off x="1426163" y="620688"/>
            <a:ext cx="9248045" cy="715581"/>
          </a:xfrm>
          <a:prstGeom prst="rect">
            <a:avLst/>
          </a:prstGeom>
        </p:spPr>
        <p:txBody>
          <a:bodyPr wrap="none">
            <a:spAutoFit/>
          </a:bodyPr>
          <a:lstStyle/>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考点二　细胞器间的协调配合及细胞的生物膜</a:t>
            </a:r>
            <a:r>
              <a:rPr lang="zh-CN" altLang="zh-CN" sz="3200" b="1" kern="100" dirty="0" smtClean="0">
                <a:latin typeface="Times New Roman" panose="02020603050405020304"/>
                <a:ea typeface="黑体" panose="02010609060101010101" charset="-122"/>
                <a:cs typeface="Times New Roman" panose="02020603050405020304"/>
              </a:rPr>
              <a:t>系统</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476672"/>
            <a:ext cx="11647294"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原创题）</a:t>
            </a:r>
            <a:r>
              <a:rPr lang="zh-CN" altLang="zh-CN" sz="2400" b="1" kern="100" dirty="0">
                <a:latin typeface="Times New Roman" panose="02020603050405020304"/>
                <a:cs typeface="Times New Roman" panose="02020603050405020304"/>
              </a:rPr>
              <a:t>如图为真核细胞中生物膜系统部分结构的概念图，其中字母表示结构，数字代表过程，下列相关叙述正确的是（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5362" name="Picture 2" descr="1S817"/>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9719" y="1484784"/>
            <a:ext cx="5918065" cy="21149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93686" y="3501008"/>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生物膜系统是对生物体内所有膜结构的统称</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B.C</a:t>
            </a:r>
            <a:r>
              <a:rPr lang="zh-CN" altLang="zh-CN" sz="2400" b="1" kern="100" dirty="0">
                <a:latin typeface="Times New Roman" panose="02020603050405020304"/>
                <a:cs typeface="Times New Roman" panose="02020603050405020304"/>
              </a:rPr>
              <a:t>和</a:t>
            </a:r>
            <a:r>
              <a:rPr lang="en-US" altLang="zh-CN" sz="2400" b="1" kern="100" dirty="0">
                <a:latin typeface="Times New Roman" panose="02020603050405020304"/>
                <a:cs typeface="Courier New" panose="02070309020205020404"/>
              </a:rPr>
              <a:t>G</a:t>
            </a:r>
            <a:r>
              <a:rPr lang="zh-CN" altLang="zh-CN" sz="2400" b="1" kern="100" dirty="0">
                <a:latin typeface="Times New Roman" panose="02020603050405020304"/>
                <a:cs typeface="Times New Roman" panose="02020603050405020304"/>
              </a:rPr>
              <a:t>中的化学组成和结构相似，故两者的蛋白质分子基本相同</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若</a:t>
            </a:r>
            <a:r>
              <a:rPr lang="en-US" altLang="zh-CN" sz="2400" b="1" kern="100" dirty="0">
                <a:latin typeface="宋体" panose="02010600030101010101" pitchFamily="2" charset="-122"/>
                <a:cs typeface="Times New Roman" panose="02020603050405020304"/>
              </a:rPr>
              <a:t>①②</a:t>
            </a:r>
            <a:r>
              <a:rPr lang="zh-CN" altLang="zh-CN" sz="2400" b="1" kern="100" dirty="0">
                <a:latin typeface="Times New Roman" panose="02020603050405020304"/>
                <a:cs typeface="Times New Roman" panose="02020603050405020304"/>
              </a:rPr>
              <a:t>表示分泌蛋白在细胞中的运输过程，</a:t>
            </a:r>
            <a:r>
              <a:rPr lang="en-US" altLang="zh-CN" sz="2400" b="1" kern="100" dirty="0">
                <a:latin typeface="Times New Roman" panose="02020603050405020304"/>
                <a:cs typeface="Courier New" panose="02070309020205020404"/>
              </a:rPr>
              <a:t>J</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K</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之间可通过具膜小泡的转移实现膜成分的更新</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物质通过自由扩散的方式进入细胞中没有体现</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的功能</a:t>
            </a:r>
            <a:r>
              <a:rPr lang="zh-CN" altLang="zh-CN" sz="2400" b="1" kern="100" dirty="0" smtClean="0">
                <a:latin typeface="Times New Roman" panose="02020603050405020304"/>
                <a:cs typeface="Times New Roman" panose="02020603050405020304"/>
              </a:rPr>
              <a:t>特性</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zh-CN" altLang="zh-CN" i="1" dirty="0">
                <a:solidFill>
                  <a:srgbClr val="FF0000"/>
                </a:solidFill>
              </a:rPr>
              <a:t>细胞一般有哪些细胞器？分离各种细胞器的方法是什么？</a:t>
            </a:r>
            <a:endParaRPr lang="zh-CN" altLang="zh-CN" dirty="0">
              <a:solidFill>
                <a:srgbClr val="FF0000"/>
              </a:solidFill>
            </a:endParaRPr>
          </a:p>
          <a:p>
            <a:r>
              <a:rPr lang="zh-CN" altLang="zh-CN" dirty="0"/>
              <a:t>线粒体、叶绿体、内质网、高尔基体、核糖体、溶酶体、液泡、中心体（</a:t>
            </a:r>
            <a:r>
              <a:rPr lang="en-US" altLang="zh-CN" dirty="0"/>
              <a:t>8</a:t>
            </a:r>
            <a:r>
              <a:rPr lang="zh-CN" altLang="zh-CN" dirty="0"/>
              <a:t>大细胞器）；</a:t>
            </a:r>
            <a:endParaRPr lang="zh-CN" altLang="zh-CN" dirty="0"/>
          </a:p>
          <a:p>
            <a:r>
              <a:rPr lang="zh-CN" altLang="zh-CN" dirty="0"/>
              <a:t>差速离心法</a:t>
            </a:r>
            <a:r>
              <a:rPr lang="zh-CN" altLang="zh-CN" dirty="0" smtClean="0"/>
              <a:t>；</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330890"/>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生物膜系统是细胞膜、核膜以及细胞器膜等膜结构的统称，而不是生物体内所有膜结构的统称，</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错误；蛋白质是生命活动的主要承担者，线粒体和叶绿体的功能不同，则</a:t>
            </a:r>
            <a:r>
              <a:rPr lang="en-US" altLang="zh-CN" sz="2400" b="1" kern="100" dirty="0">
                <a:solidFill>
                  <a:srgbClr val="0000FF"/>
                </a:solidFill>
                <a:latin typeface="Times New Roman" panose="02020603050405020304"/>
                <a:ea typeface="仿宋_GB2312"/>
                <a:cs typeface="Courier New" panose="02070309020205020404"/>
              </a:rPr>
              <a:t>G</a:t>
            </a:r>
            <a:r>
              <a:rPr lang="zh-CN" altLang="zh-CN" sz="2400" b="1" kern="100" dirty="0">
                <a:solidFill>
                  <a:srgbClr val="0000FF"/>
                </a:solidFill>
                <a:latin typeface="Times New Roman" panose="02020603050405020304"/>
                <a:ea typeface="仿宋_GB2312"/>
                <a:cs typeface="Times New Roman" panose="02020603050405020304"/>
              </a:rPr>
              <a:t>（线粒体膜）和</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（叶绿体膜）中的蛋白质分子是不相同的，</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错误；分析题图可知，</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表示细胞膜；并非所有物质都能通过自由扩散的方式出入细胞，细胞膜的选择透过性使得一些小分子物质可自由通过磷脂双分子层，离子和大分子物质则不能自由通过，这体现了细胞膜（</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）的功能特性（选择透过性），</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564390"/>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50488" y="398895"/>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围绕囊泡分泌物的分泌过程，考查科学思维能力</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341286" y="1054477"/>
            <a:ext cx="11417796"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北京西城区一模）</a:t>
            </a:r>
            <a:r>
              <a:rPr lang="zh-CN" altLang="zh-CN" sz="2400" b="1" kern="100" dirty="0">
                <a:latin typeface="Times New Roman" panose="02020603050405020304"/>
                <a:cs typeface="Times New Roman" panose="02020603050405020304"/>
              </a:rPr>
              <a:t>如图为细胞内某些蛋白质的加工、分类和运输过程，</a:t>
            </a:r>
            <a:r>
              <a:rPr lang="en-US" altLang="zh-CN" sz="2400" b="1" kern="100" dirty="0">
                <a:latin typeface="Times New Roman" panose="02020603050405020304"/>
                <a:cs typeface="Courier New" panose="02070309020205020404"/>
              </a:rPr>
              <a:t>M6P</a:t>
            </a:r>
            <a:r>
              <a:rPr lang="zh-CN" altLang="zh-CN" sz="2400" b="1" kern="100" dirty="0">
                <a:latin typeface="Times New Roman" panose="02020603050405020304"/>
                <a:cs typeface="Times New Roman" panose="02020603050405020304"/>
              </a:rPr>
              <a:t>受体与溶酶体水解酶的定位有关。下列叙述错误的是（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6386" name="Picture 2" descr="1S8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6274" y="2419877"/>
            <a:ext cx="6176349" cy="34573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2847"/>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分泌蛋白、膜蛋白、溶酶体水解酶需要高尔基体的分类和运输</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B.M6P</a:t>
            </a:r>
            <a:r>
              <a:rPr lang="zh-CN" altLang="zh-CN" sz="2400" b="1" kern="100" dirty="0">
                <a:latin typeface="Times New Roman" panose="02020603050405020304"/>
                <a:cs typeface="Times New Roman" panose="02020603050405020304"/>
              </a:rPr>
              <a:t>受体基因发生突变，会导致溶酶体水解酶在内质网内积累</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溶酶体的形成体现了生物膜系统在结构及功能上的协调统一</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若水解酶磷酸化过程受阻，可能会导致细胞内吞物质的</a:t>
            </a:r>
            <a:r>
              <a:rPr lang="zh-CN" altLang="zh-CN" sz="2400" b="1" kern="100" dirty="0" smtClean="0">
                <a:latin typeface="Times New Roman" panose="02020603050405020304"/>
                <a:cs typeface="Times New Roman" panose="02020603050405020304"/>
              </a:rPr>
              <a:t>蓄积</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由图中箭头的方向可知，蛋白质经高尔基体的加工之后，其去向包括溶酶体、细胞膜和分泌到细胞外，因此，溶酶体水解酶、膜蛋白和分泌蛋白需要高尔基体的分类和运输，</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a:t>
            </a:r>
            <a:r>
              <a:rPr lang="en-US" altLang="zh-CN" sz="2400" b="1" kern="100" dirty="0">
                <a:solidFill>
                  <a:srgbClr val="0000FF"/>
                </a:solidFill>
                <a:latin typeface="Times New Roman" panose="02020603050405020304"/>
                <a:ea typeface="仿宋_GB2312"/>
                <a:cs typeface="Courier New" panose="02070309020205020404"/>
              </a:rPr>
              <a:t>M6P</a:t>
            </a:r>
            <a:r>
              <a:rPr lang="zh-CN" altLang="zh-CN" sz="2400" b="1" kern="100" dirty="0">
                <a:solidFill>
                  <a:srgbClr val="0000FF"/>
                </a:solidFill>
                <a:latin typeface="Times New Roman" panose="02020603050405020304"/>
                <a:ea typeface="仿宋_GB2312"/>
                <a:cs typeface="Times New Roman" panose="02020603050405020304"/>
              </a:rPr>
              <a:t>受体与溶酶体水解酶离开高尔基体并形成溶酶体有关，因此，若相关基因突变，会导致溶酶体水解酶在高尔基体内积累，</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错误；图中可体现生物膜系统在结构及功能上紧密联系、协调配合，共同完成溶酶体的形成过程，</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正确；水解酶磷酸化过程发生在高尔基体中，该过程受阻会影响水解酶与</a:t>
            </a:r>
            <a:r>
              <a:rPr lang="en-US" altLang="zh-CN" sz="2400" b="1" kern="100" dirty="0">
                <a:solidFill>
                  <a:srgbClr val="0000FF"/>
                </a:solidFill>
                <a:latin typeface="Times New Roman" panose="02020603050405020304"/>
                <a:ea typeface="仿宋_GB2312"/>
                <a:cs typeface="Courier New" panose="02070309020205020404"/>
              </a:rPr>
              <a:t>M6P</a:t>
            </a:r>
            <a:r>
              <a:rPr lang="zh-CN" altLang="zh-CN" sz="2400" b="1" kern="100" dirty="0">
                <a:solidFill>
                  <a:srgbClr val="0000FF"/>
                </a:solidFill>
                <a:latin typeface="Times New Roman" panose="02020603050405020304"/>
                <a:ea typeface="仿宋_GB2312"/>
                <a:cs typeface="Times New Roman" panose="02020603050405020304"/>
              </a:rPr>
              <a:t>受体结合并进一步形成溶酶体，从而导致细胞内吞物质无法水解而蓄积，</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620688"/>
            <a:ext cx="11647294"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江西南昌市十所重点高中联考）</a:t>
            </a:r>
            <a:r>
              <a:rPr lang="zh-CN" altLang="zh-CN" sz="2400" b="1" kern="100" dirty="0">
                <a:latin typeface="Times New Roman" panose="02020603050405020304"/>
                <a:cs typeface="Times New Roman" panose="02020603050405020304"/>
              </a:rPr>
              <a:t>细胞分泌物的分泌方式主要有两种。一种是分泌物形成后随即被排出细胞，这种分泌方式称为组成型分泌；另一种是分泌物形成后先在分泌颗粒中贮存一段时间，待相关</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信号</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刺激影响时再分泌到细胞外，这种分泌方式称为调节型分泌。下图表示不同分泌蛋白合成和分泌的途径，有关叙述错误的是（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7410" name="Picture 2" descr="1S84"/>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3510" y="3188432"/>
            <a:ext cx="3785162" cy="30765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596856"/>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对分泌蛋白进行加工的结构是内质网、高尔基体</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在分泌蛋白加工运输过程中，高尔基体的膜面积增大</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细胞膜成分的更新主要是通过组成型分泌途径实现的</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胰岛素的分泌属于调节型分泌</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在分泌蛋白加工运输过程中，高尔基体的膜面积基本不变。</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blinds(horizontal)">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blinds(horizontal)">
                                      <p:cBhvr>
                                        <p:cTn id="1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54553" y="1181358"/>
            <a:ext cx="11116848" cy="3831818"/>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a:solidFill>
                <a:srgbClr val="000000"/>
              </a:solidFill>
              <a:latin typeface="Times New Roman" panose="02020603050405020304" pitchFamily="18" charset="0"/>
              <a:cs typeface="Times New Roman" panose="02020603050405020304" pitchFamily="18" charset="0"/>
            </a:endParaRPr>
          </a:p>
          <a:p>
            <a:pPr algn="ctr">
              <a:lnSpc>
                <a:spcPct val="150000"/>
              </a:lnSpc>
              <a:spcAft>
                <a:spcPts val="0"/>
              </a:spcAft>
              <a:tabLst>
                <a:tab pos="2790825" algn="l"/>
              </a:tabLst>
            </a:pPr>
            <a:r>
              <a:rPr lang="zh-CN" altLang="zh-CN" sz="2400" b="1" kern="100" dirty="0">
                <a:latin typeface="宋体" panose="02010600030101010101" pitchFamily="2" charset="-122"/>
                <a:cs typeface="Times New Roman" panose="02020603050405020304"/>
              </a:rPr>
              <a:t> </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三个角度</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透析囊泡类问题</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zh-CN" altLang="zh-CN" sz="1050" kern="100" dirty="0">
              <a:effectLst/>
              <a:latin typeface="宋体" panose="02010600030101010101" pitchFamily="2" charset="-122"/>
              <a:cs typeface="Courier New" panose="02070309020205020404"/>
            </a:endParaRPr>
          </a:p>
        </p:txBody>
      </p:sp>
      <p:pic>
        <p:nvPicPr>
          <p:cNvPr id="6"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5480" y="956620"/>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归纳提升"/>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1718" y="914900"/>
            <a:ext cx="1992903" cy="4166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1S8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6681" y="2211414"/>
            <a:ext cx="5992592" cy="25147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81354" y="1198493"/>
            <a:ext cx="11647294"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5.</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武汉市质检）</a:t>
            </a:r>
            <a:r>
              <a:rPr lang="zh-CN" altLang="zh-CN" sz="2400" b="1" kern="100" dirty="0">
                <a:latin typeface="Times New Roman" panose="02020603050405020304"/>
                <a:cs typeface="Times New Roman" panose="02020603050405020304"/>
              </a:rPr>
              <a:t>在研究蛋白质合成及运输实验中，科学家常用</a:t>
            </a:r>
            <a:r>
              <a:rPr lang="en-US" altLang="zh-CN" sz="2400" b="1" kern="100" baseline="30000" dirty="0">
                <a:latin typeface="Times New Roman" panose="02020603050405020304"/>
                <a:cs typeface="Courier New" panose="02070309020205020404"/>
              </a:rPr>
              <a:t>3</a:t>
            </a:r>
            <a:r>
              <a:rPr lang="en-US" altLang="zh-CN" sz="2400" b="1" kern="100" dirty="0">
                <a:latin typeface="Times New Roman" panose="02020603050405020304"/>
                <a:cs typeface="Courier New" panose="02070309020205020404"/>
              </a:rPr>
              <a:t>H</a:t>
            </a:r>
            <a:r>
              <a:rPr lang="zh-CN" altLang="zh-CN" sz="2400" b="1" kern="100" dirty="0">
                <a:latin typeface="Times New Roman" panose="02020603050405020304"/>
                <a:cs typeface="Times New Roman" panose="02020603050405020304"/>
              </a:rPr>
              <a:t>标记亮氨酸（结构式如图）作原料，来追踪蛋白质的定向运输</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9458" name="Picture 2" descr="命题角度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60" y="692696"/>
            <a:ext cx="1953973" cy="4267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2428502" y="564975"/>
            <a:ext cx="8059986"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结合创新实验，考查科学探究及长句应答能力</a:t>
            </a:r>
            <a:endParaRPr lang="zh-CN" altLang="zh-CN" sz="1050" kern="100" dirty="0">
              <a:effectLst/>
              <a:latin typeface="宋体" panose="02010600030101010101" pitchFamily="2" charset="-122"/>
              <a:cs typeface="Courier New" panose="02070309020205020404"/>
            </a:endParaRPr>
          </a:p>
        </p:txBody>
      </p:sp>
      <p:pic>
        <p:nvPicPr>
          <p:cNvPr id="19459" name="Picture 3" descr="1S8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0935" y="2492896"/>
            <a:ext cx="2957471" cy="1194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548503" y="3784972"/>
            <a:ext cx="1141779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回答下列问题：</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）用作原料的亮氨酸，若只有</a:t>
            </a: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号位的</a:t>
            </a:r>
            <a:r>
              <a:rPr lang="en-US" altLang="zh-CN" sz="2400" b="1" kern="100" dirty="0">
                <a:latin typeface="Times New Roman" panose="02020603050405020304"/>
                <a:cs typeface="Courier New" panose="02070309020205020404"/>
              </a:rPr>
              <a:t>H</a:t>
            </a:r>
            <a:r>
              <a:rPr lang="zh-CN" altLang="zh-CN" sz="2400" b="1" kern="100" dirty="0">
                <a:latin typeface="Times New Roman" panose="02020603050405020304"/>
                <a:cs typeface="Times New Roman" panose="02020603050405020304"/>
              </a:rPr>
              <a:t>被标记时，</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（填</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能</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或</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不能</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）达到追踪的目的，原因是</a:t>
            </a:r>
            <a:r>
              <a:rPr lang="en-US" altLang="zh-CN" sz="2400" b="1" kern="100" dirty="0" smtClean="0">
                <a:latin typeface="Times New Roman" panose="02020603050405020304"/>
                <a:cs typeface="Courier New" panose="02070309020205020404"/>
              </a:rPr>
              <a:t>____________________________________________</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_______________________________________________________________________</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605001"/>
            <a:ext cx="1164729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）生物膜将细胞内部划分成一个个小区室的同时，也造成了蛋白质定向运输的空间障碍。当用</a:t>
            </a:r>
            <a:r>
              <a:rPr lang="en-US" altLang="zh-CN" sz="2400" b="1" kern="100" baseline="30000" dirty="0">
                <a:latin typeface="Times New Roman" panose="02020603050405020304"/>
                <a:cs typeface="Courier New" panose="02070309020205020404"/>
              </a:rPr>
              <a:t>3</a:t>
            </a:r>
            <a:r>
              <a:rPr lang="en-US" altLang="zh-CN" sz="2400" b="1" kern="100" dirty="0">
                <a:latin typeface="Times New Roman" panose="02020603050405020304"/>
                <a:cs typeface="Courier New" panose="02070309020205020404"/>
              </a:rPr>
              <a:t>H</a:t>
            </a:r>
            <a:r>
              <a:rPr lang="zh-CN" altLang="zh-CN" sz="2400" b="1" kern="100" dirty="0">
                <a:latin typeface="Times New Roman" panose="02020603050405020304"/>
                <a:cs typeface="Times New Roman" panose="02020603050405020304"/>
              </a:rPr>
              <a:t>标记的亮氨酸培养某种细胞时，一段时间后细胞核、高尔基体中均检测到放射性。请分别说明蛋白质是如何跨越膜障碍进入细胞核、高尔基体的。</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）氨基酸通过脱水缩合形成蛋白质时，一个氨基酸分子的氨基和另一个氨基酸分子的羧基反应，脱去一分子水，因此，</a:t>
            </a:r>
            <a:r>
              <a:rPr lang="en-US" altLang="zh-CN" sz="2400" b="1" kern="100" dirty="0">
                <a:solidFill>
                  <a:srgbClr val="0000FF"/>
                </a:solidFill>
                <a:latin typeface="宋体" panose="02010600030101010101" pitchFamily="2" charset="-122"/>
                <a:ea typeface="仿宋_GB2312"/>
                <a:cs typeface="Times New Roman" panose="02020603050405020304"/>
              </a:rPr>
              <a:t>①</a:t>
            </a:r>
            <a:r>
              <a:rPr lang="zh-CN" altLang="zh-CN" sz="2400" b="1" kern="100" dirty="0">
                <a:solidFill>
                  <a:srgbClr val="0000FF"/>
                </a:solidFill>
                <a:latin typeface="Times New Roman" panose="02020603050405020304"/>
                <a:ea typeface="仿宋_GB2312"/>
                <a:cs typeface="Times New Roman" panose="02020603050405020304"/>
              </a:rPr>
              <a:t>号位的</a:t>
            </a:r>
            <a:r>
              <a:rPr lang="en-US" altLang="zh-CN" sz="2400" b="1" kern="100" dirty="0">
                <a:solidFill>
                  <a:srgbClr val="0000FF"/>
                </a:solidFill>
                <a:latin typeface="Times New Roman" panose="02020603050405020304"/>
                <a:ea typeface="仿宋_GB2312"/>
                <a:cs typeface="Courier New" panose="02070309020205020404"/>
              </a:rPr>
              <a:t>H</a:t>
            </a:r>
            <a:r>
              <a:rPr lang="zh-CN" altLang="zh-CN" sz="2400" b="1" kern="100" dirty="0">
                <a:solidFill>
                  <a:srgbClr val="0000FF"/>
                </a:solidFill>
                <a:latin typeface="Times New Roman" panose="02020603050405020304"/>
                <a:ea typeface="仿宋_GB2312"/>
                <a:cs typeface="Times New Roman" panose="02020603050405020304"/>
              </a:rPr>
              <a:t>在形成蛋白质分子时可被脱去，故标记</a:t>
            </a:r>
            <a:r>
              <a:rPr lang="en-US" altLang="zh-CN" sz="2400" b="1" kern="100" dirty="0">
                <a:solidFill>
                  <a:srgbClr val="0000FF"/>
                </a:solidFill>
                <a:latin typeface="宋体" panose="02010600030101010101" pitchFamily="2" charset="-122"/>
                <a:ea typeface="仿宋_GB2312"/>
                <a:cs typeface="Times New Roman" panose="02020603050405020304"/>
              </a:rPr>
              <a:t>①</a:t>
            </a:r>
            <a:r>
              <a:rPr lang="zh-CN" altLang="zh-CN" sz="2400" b="1" kern="100" dirty="0">
                <a:solidFill>
                  <a:srgbClr val="0000FF"/>
                </a:solidFill>
                <a:latin typeface="Times New Roman" panose="02020603050405020304"/>
                <a:ea typeface="仿宋_GB2312"/>
                <a:cs typeface="Times New Roman" panose="02020603050405020304"/>
              </a:rPr>
              <a:t>号位的</a:t>
            </a:r>
            <a:r>
              <a:rPr lang="en-US" altLang="zh-CN" sz="2400" b="1" kern="100" dirty="0">
                <a:solidFill>
                  <a:srgbClr val="0000FF"/>
                </a:solidFill>
                <a:latin typeface="Times New Roman" panose="02020603050405020304"/>
                <a:ea typeface="仿宋_GB2312"/>
                <a:cs typeface="Courier New" panose="02070309020205020404"/>
              </a:rPr>
              <a:t>H</a:t>
            </a:r>
            <a:r>
              <a:rPr lang="zh-CN" altLang="zh-CN" sz="2400" b="1" kern="100" dirty="0">
                <a:solidFill>
                  <a:srgbClr val="0000FF"/>
                </a:solidFill>
                <a:latin typeface="Times New Roman" panose="02020603050405020304"/>
                <a:ea typeface="仿宋_GB2312"/>
                <a:cs typeface="Times New Roman" panose="02020603050405020304"/>
              </a:rPr>
              <a:t>不能达到追踪的目的。（</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核孔是细胞质和细胞核之间进行物质交换的通道，在细胞质的核糖体上合成的蛋白质通过核孔进入细胞核。分泌蛋白在附着于内质网上的核糖体上合成后，进入内质网中进行加工，然后通过内质网形成囊泡，囊泡将所加工的蛋白质运往高尔基体中进一步加工，故蛋白质进入高尔基体是通过囊泡运输的</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2178730"/>
            <a:ext cx="116472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）不能　脱水缩合时，被标记的</a:t>
            </a:r>
            <a:r>
              <a:rPr lang="en-US" altLang="zh-CN" sz="2400" b="1" kern="100" baseline="30000" dirty="0">
                <a:solidFill>
                  <a:srgbClr val="FF0000"/>
                </a:solidFill>
                <a:latin typeface="Times New Roman" panose="02020603050405020304"/>
                <a:cs typeface="Courier New" panose="02070309020205020404"/>
              </a:rPr>
              <a:t>3</a:t>
            </a:r>
            <a:r>
              <a:rPr lang="en-US" altLang="zh-CN" sz="2400" b="1" kern="100" dirty="0">
                <a:solidFill>
                  <a:srgbClr val="FF0000"/>
                </a:solidFill>
                <a:latin typeface="Times New Roman" panose="02020603050405020304"/>
                <a:cs typeface="Courier New" panose="02070309020205020404"/>
              </a:rPr>
              <a:t>H</a:t>
            </a:r>
            <a:r>
              <a:rPr lang="zh-CN" altLang="zh-CN" sz="2400" b="1" kern="100" dirty="0">
                <a:solidFill>
                  <a:srgbClr val="FF0000"/>
                </a:solidFill>
                <a:latin typeface="Times New Roman" panose="02020603050405020304"/>
                <a:cs typeface="Times New Roman" panose="02020603050405020304"/>
              </a:rPr>
              <a:t>可形成</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zh-CN" altLang="zh-CN" sz="2400" b="1" kern="100" dirty="0">
                <a:solidFill>
                  <a:srgbClr val="FF0000"/>
                </a:solidFill>
                <a:latin typeface="Times New Roman" panose="02020603050405020304"/>
                <a:cs typeface="Times New Roman" panose="02020603050405020304"/>
              </a:rPr>
              <a:t>，蛋白质没有放射性，不能被追踪</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）蛋白质通过核孔进入细胞核，蛋白质通过囊泡运输进入高尔基体</a:t>
            </a:r>
            <a:r>
              <a:rPr lang="zh-CN" altLang="zh-CN" sz="2400" b="1" kern="100" dirty="0" smtClean="0">
                <a:solidFill>
                  <a:srgbClr val="FF0000"/>
                </a:solidFill>
                <a:latin typeface="Times New Roman" panose="02020603050405020304"/>
                <a:cs typeface="Times New Roman" panose="02020603050405020304"/>
              </a:rPr>
              <a:t>。</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en-US" altLang="zh-CN" sz="2000" i="1" dirty="0" smtClean="0">
                <a:solidFill>
                  <a:srgbClr val="FF0000"/>
                </a:solidFill>
              </a:rPr>
              <a:t>8</a:t>
            </a:r>
            <a:r>
              <a:rPr lang="zh-CN" altLang="zh-CN" sz="2000" i="1" dirty="0">
                <a:solidFill>
                  <a:srgbClr val="FF0000"/>
                </a:solidFill>
              </a:rPr>
              <a:t>大细胞器的功能分别是什么？</a:t>
            </a:r>
            <a:endParaRPr lang="zh-CN" altLang="zh-CN" sz="2000" dirty="0">
              <a:solidFill>
                <a:srgbClr val="FF0000"/>
              </a:solidFill>
            </a:endParaRPr>
          </a:p>
          <a:p>
            <a:r>
              <a:rPr lang="zh-CN" altLang="zh-CN" sz="2000" dirty="0"/>
              <a:t>线粒体</a:t>
            </a:r>
            <a:r>
              <a:rPr lang="zh-CN" altLang="zh-CN" sz="2000" dirty="0" smtClean="0"/>
              <a:t>：</a:t>
            </a:r>
            <a:r>
              <a:rPr lang="zh-CN" altLang="en-US" sz="2000" dirty="0" smtClean="0"/>
              <a:t>有氧呼吸的</a:t>
            </a:r>
            <a:r>
              <a:rPr lang="zh-CN" altLang="en-US" sz="2000" dirty="0" smtClean="0">
                <a:solidFill>
                  <a:srgbClr val="FF0000"/>
                </a:solidFill>
              </a:rPr>
              <a:t>主要</a:t>
            </a:r>
            <a:r>
              <a:rPr lang="zh-CN" altLang="en-US" sz="2000" dirty="0" smtClean="0"/>
              <a:t>场所，</a:t>
            </a:r>
            <a:r>
              <a:rPr lang="zh-CN" altLang="zh-CN" sz="2000" dirty="0" smtClean="0"/>
              <a:t>细胞生命活动能量主要提供者；</a:t>
            </a:r>
            <a:endParaRPr lang="zh-CN" altLang="zh-CN" sz="2000" dirty="0"/>
          </a:p>
          <a:p>
            <a:r>
              <a:rPr lang="zh-CN" altLang="zh-CN" sz="2000" dirty="0"/>
              <a:t>叶绿体：绿色植物光合作用的场所；</a:t>
            </a:r>
            <a:endParaRPr lang="zh-CN" altLang="zh-CN" sz="2000" dirty="0"/>
          </a:p>
          <a:p>
            <a:r>
              <a:rPr lang="zh-CN" altLang="zh-CN" sz="2000" dirty="0"/>
              <a:t>内质网：蛋白质</a:t>
            </a:r>
            <a:r>
              <a:rPr lang="zh-CN" altLang="zh-CN" sz="2000" dirty="0" smtClean="0"/>
              <a:t>的</a:t>
            </a:r>
            <a:r>
              <a:rPr lang="zh-CN" altLang="en-US" sz="2000" dirty="0" smtClean="0"/>
              <a:t>初步</a:t>
            </a:r>
            <a:r>
              <a:rPr lang="zh-CN" altLang="zh-CN" sz="2000" dirty="0" smtClean="0"/>
              <a:t>加工</a:t>
            </a:r>
            <a:r>
              <a:rPr lang="zh-CN" altLang="en-US" sz="2000" dirty="0"/>
              <a:t>，</a:t>
            </a:r>
            <a:r>
              <a:rPr lang="zh-CN" altLang="zh-CN" sz="2000" dirty="0" smtClean="0"/>
              <a:t>脂质</a:t>
            </a:r>
            <a:r>
              <a:rPr lang="zh-CN" altLang="zh-CN" sz="2000" dirty="0"/>
              <a:t>的合成；</a:t>
            </a:r>
            <a:endParaRPr lang="zh-CN" altLang="zh-CN" sz="2000" dirty="0"/>
          </a:p>
          <a:p>
            <a:r>
              <a:rPr lang="zh-CN" altLang="zh-CN" sz="2000" dirty="0"/>
              <a:t>高尔基体：</a:t>
            </a:r>
            <a:r>
              <a:rPr lang="zh-CN" altLang="zh-CN" sz="2000" dirty="0" smtClean="0"/>
              <a:t>蛋白质</a:t>
            </a:r>
            <a:r>
              <a:rPr lang="zh-CN" altLang="en-US" sz="2000" dirty="0" smtClean="0"/>
              <a:t>进一步</a:t>
            </a:r>
            <a:r>
              <a:rPr lang="zh-CN" altLang="zh-CN" sz="2000" dirty="0" smtClean="0"/>
              <a:t>加工</a:t>
            </a:r>
            <a:r>
              <a:rPr lang="zh-CN" altLang="en-US" sz="2000" dirty="0" smtClean="0"/>
              <a:t>、分类和包装</a:t>
            </a:r>
            <a:r>
              <a:rPr lang="zh-CN" altLang="zh-CN" sz="2000" dirty="0" smtClean="0"/>
              <a:t>，</a:t>
            </a:r>
            <a:r>
              <a:rPr lang="zh-CN" altLang="zh-CN" sz="2000" dirty="0"/>
              <a:t>植物细胞壁（纤维素的合成）的形成有关；</a:t>
            </a:r>
            <a:endParaRPr lang="zh-CN" altLang="zh-CN" sz="2000" dirty="0"/>
          </a:p>
          <a:p>
            <a:r>
              <a:rPr lang="zh-CN" altLang="zh-CN" sz="2000" dirty="0"/>
              <a:t>核糖体：蛋白质的合成；</a:t>
            </a:r>
            <a:endParaRPr lang="zh-CN" altLang="zh-CN" sz="2000" dirty="0"/>
          </a:p>
          <a:p>
            <a:r>
              <a:rPr lang="zh-CN" altLang="zh-CN" sz="2000" dirty="0"/>
              <a:t>溶酶体：分解衰老、损伤的细胞器，杀死侵入细胞的病毒或病菌（内含多种水解酶）；</a:t>
            </a:r>
            <a:endParaRPr lang="zh-CN" altLang="zh-CN" sz="2000" dirty="0"/>
          </a:p>
          <a:p>
            <a:r>
              <a:rPr lang="zh-CN" altLang="zh-CN" sz="2000" dirty="0"/>
              <a:t>液泡：调节细胞内环境，保持细胞坚挺（内含细胞液，包括糖类、无机盐、色素和蛋白质等）；</a:t>
            </a:r>
            <a:endParaRPr lang="zh-CN" altLang="zh-CN" sz="2000" dirty="0"/>
          </a:p>
          <a:p>
            <a:r>
              <a:rPr lang="zh-CN" altLang="zh-CN" sz="2000" dirty="0"/>
              <a:t>中心体：细胞的有丝分裂有关（常见于动物和某些低等植物，由两个互相垂直的中心粒及周围物质组成）</a:t>
            </a:r>
            <a:r>
              <a:rPr lang="zh-CN" altLang="zh-CN" sz="2000" dirty="0" smtClean="0"/>
              <a:t>；</a:t>
            </a:r>
            <a:endParaRPr lang="zh-CN" altLang="zh-CN" sz="2000" dirty="0"/>
          </a:p>
        </p:txBody>
      </p:sp>
      <p:pic>
        <p:nvPicPr>
          <p:cNvPr id="14339" name="Picture 3" descr="6S75"/>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2835" y="51435"/>
            <a:ext cx="4662805" cy="18065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2351584" y="1252567"/>
            <a:ext cx="8026259" cy="69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结合实验原理、结论及基础性操作，考查科学探究能力</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1844824"/>
            <a:ext cx="11417796" cy="443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福建师大附中调研）</a:t>
            </a:r>
            <a:r>
              <a:rPr lang="zh-CN" altLang="zh-CN" sz="2400" b="1" kern="100" dirty="0">
                <a:latin typeface="Times New Roman" panose="02020603050405020304"/>
                <a:cs typeface="Times New Roman" panose="02020603050405020304"/>
              </a:rPr>
              <a:t>下列有关</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观察</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和</a:t>
            </a:r>
            <a:r>
              <a:rPr lang="en-US" altLang="zh-CN" sz="2400" b="1" kern="100" dirty="0">
                <a:latin typeface="Times New Roman" panose="02020603050405020304"/>
                <a:cs typeface="Courier New" panose="02070309020205020404"/>
              </a:rPr>
              <a:t>RNA</a:t>
            </a:r>
            <a:r>
              <a:rPr lang="zh-CN" altLang="zh-CN" sz="2400" b="1" kern="100" dirty="0">
                <a:latin typeface="Times New Roman" panose="02020603050405020304"/>
                <a:cs typeface="Times New Roman" panose="02020603050405020304"/>
              </a:rPr>
              <a:t>在细胞中的分布</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和</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用高倍显微镜观察叶绿体和线粒体</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实验的叙述，正确的是（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在高倍显微镜下观察可以看到活细胞的线粒体呈现蓝绿色，而细胞质接近无色</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zh-CN" altLang="zh-CN" sz="2400" b="1" kern="100" dirty="0">
                <a:latin typeface="Times New Roman" panose="02020603050405020304"/>
                <a:cs typeface="Times New Roman" panose="02020603050405020304"/>
              </a:rPr>
              <a:t>在光学显微镜的高倍镜下观察新鲜菠菜叶装片，可见叶绿体的结构</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显微镜下观察到绿色明显集中且接近口腔上皮细胞中央，说明</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只分布于细胞核中</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显微镜下观察到口腔上皮细胞中绿色区域周围的红色区域范围较广，说明</a:t>
            </a:r>
            <a:r>
              <a:rPr lang="en-US" altLang="zh-CN" sz="2400" b="1" kern="100" dirty="0">
                <a:latin typeface="Times New Roman" panose="02020603050405020304"/>
                <a:cs typeface="Courier New" panose="02070309020205020404"/>
              </a:rPr>
              <a:t>RNA</a:t>
            </a:r>
            <a:r>
              <a:rPr lang="zh-CN" altLang="zh-CN" sz="2400" b="1" kern="100" dirty="0">
                <a:latin typeface="Times New Roman" panose="02020603050405020304"/>
                <a:cs typeface="Times New Roman" panose="02020603050405020304"/>
              </a:rPr>
              <a:t>的产生、分布和发挥作用的部位主要是</a:t>
            </a:r>
            <a:r>
              <a:rPr lang="zh-CN" altLang="zh-CN" sz="2400" b="1" kern="100" dirty="0" smtClean="0">
                <a:latin typeface="Times New Roman" panose="02020603050405020304"/>
                <a:cs typeface="Times New Roman" panose="02020603050405020304"/>
              </a:rPr>
              <a:t>细胞质</a:t>
            </a:r>
            <a:endParaRPr lang="zh-CN" altLang="zh-CN" sz="1050" kern="100" dirty="0">
              <a:latin typeface="宋体" panose="02010600030101010101" pitchFamily="2" charset="-122"/>
              <a:cs typeface="Courier New" panose="02070309020205020404"/>
            </a:endParaRPr>
          </a:p>
        </p:txBody>
      </p:sp>
      <p:pic>
        <p:nvPicPr>
          <p:cNvPr id="25602" name="Picture 2" descr="命题角度"/>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592" y="1396982"/>
            <a:ext cx="1776339" cy="3879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426163" y="476672"/>
            <a:ext cx="9248045" cy="715581"/>
          </a:xfrm>
          <a:prstGeom prst="rect">
            <a:avLst/>
          </a:prstGeom>
        </p:spPr>
        <p:txBody>
          <a:bodyPr wrap="none">
            <a:spAutoFit/>
          </a:bodyPr>
          <a:lstStyle/>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考点三　实验：用高倍显微镜观察叶绿体和</a:t>
            </a:r>
            <a:r>
              <a:rPr lang="zh-CN" altLang="zh-CN" sz="3200" b="1" kern="100" dirty="0" smtClean="0">
                <a:latin typeface="Times New Roman" panose="02020603050405020304"/>
                <a:ea typeface="黑体" panose="02010609060101010101" charset="-122"/>
                <a:cs typeface="Times New Roman" panose="02020603050405020304"/>
              </a:rPr>
              <a:t>线粒体</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330890"/>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在高倍显微镜下观察可以看到活细胞的线粒体呈现蓝绿色，而细胞质接近无色，</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正确；在光学显微镜的高倍镜下观察新鲜菠菜叶装片时，观察不到叶绿体的结构，要观察叶绿体的结构需借助电子显微镜，</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错误；显微镜下观察到绿色明显集中且接近口腔上皮细胞中央，说明</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主要分布于细胞核中，</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错误；显微镜下观察到口腔上皮细胞中绿色区域周围的红色区域范围较广，说明</a:t>
            </a:r>
            <a:r>
              <a:rPr lang="en-US" altLang="zh-CN" sz="2400" b="1" kern="100" dirty="0">
                <a:solidFill>
                  <a:srgbClr val="0000FF"/>
                </a:solidFill>
                <a:latin typeface="Times New Roman" panose="02020603050405020304"/>
                <a:ea typeface="仿宋_GB2312"/>
                <a:cs typeface="Courier New" panose="02070309020205020404"/>
              </a:rPr>
              <a:t>RNA</a:t>
            </a:r>
            <a:r>
              <a:rPr lang="zh-CN" altLang="zh-CN" sz="2400" b="1" kern="100" dirty="0">
                <a:solidFill>
                  <a:srgbClr val="0000FF"/>
                </a:solidFill>
                <a:latin typeface="Times New Roman" panose="02020603050405020304"/>
                <a:ea typeface="仿宋_GB2312"/>
                <a:cs typeface="Times New Roman" panose="02020603050405020304"/>
              </a:rPr>
              <a:t>分布的部位主要是细胞质，但</a:t>
            </a:r>
            <a:r>
              <a:rPr lang="en-US" altLang="zh-CN" sz="2400" b="1" kern="100" dirty="0">
                <a:solidFill>
                  <a:srgbClr val="0000FF"/>
                </a:solidFill>
                <a:latin typeface="Times New Roman" panose="02020603050405020304"/>
                <a:ea typeface="仿宋_GB2312"/>
                <a:cs typeface="Courier New" panose="02070309020205020404"/>
              </a:rPr>
              <a:t>RNA</a:t>
            </a:r>
            <a:r>
              <a:rPr lang="zh-CN" altLang="zh-CN" sz="2400" b="1" kern="100" dirty="0">
                <a:solidFill>
                  <a:srgbClr val="0000FF"/>
                </a:solidFill>
                <a:latin typeface="Times New Roman" panose="02020603050405020304"/>
                <a:ea typeface="仿宋_GB2312"/>
                <a:cs typeface="Times New Roman" panose="02020603050405020304"/>
              </a:rPr>
              <a:t>产生的主要部位是细胞核，</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788889"/>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湖南六校联考）</a:t>
            </a:r>
            <a:r>
              <a:rPr lang="zh-CN" altLang="zh-CN" sz="2400" b="1" kern="100" dirty="0">
                <a:latin typeface="Times New Roman" panose="02020603050405020304"/>
                <a:cs typeface="Times New Roman" panose="02020603050405020304"/>
              </a:rPr>
              <a:t>下列有关生物学实验的叙述，正确的是（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用苏丹</a:t>
            </a:r>
            <a:r>
              <a:rPr lang="en-US" altLang="zh-CN" sz="2400" b="1" kern="100" dirty="0">
                <a:latin typeface="宋体" panose="02010600030101010101" pitchFamily="2" charset="-122"/>
                <a:cs typeface="Times New Roman" panose="02020603050405020304"/>
              </a:rPr>
              <a:t>Ⅳ</a:t>
            </a:r>
            <a:r>
              <a:rPr lang="zh-CN" altLang="zh-CN" sz="2400" b="1" kern="100" dirty="0">
                <a:latin typeface="Times New Roman" panose="02020603050405020304"/>
                <a:cs typeface="Times New Roman" panose="02020603050405020304"/>
              </a:rPr>
              <a:t>染液可检测生物组织中维生素</a:t>
            </a: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的存在</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在观察叶绿体形态和分布的实验中，使用生理盐水制作黑藻临时装片</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分离叶绿体中的色素时，不同色素随无水乙醇在滤纸上的扩散速度不同</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健那绿可以使活细胞中的线粒体染成蓝绿色，利于在高倍镜下</a:t>
            </a:r>
            <a:r>
              <a:rPr lang="zh-CN" altLang="zh-CN" sz="2400" b="1" kern="100" dirty="0" smtClean="0">
                <a:latin typeface="Times New Roman" panose="02020603050405020304"/>
                <a:cs typeface="Times New Roman" panose="02020603050405020304"/>
              </a:rPr>
              <a:t>观察</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718806"/>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苏丹</a:t>
            </a:r>
            <a:r>
              <a:rPr lang="en-US" altLang="zh-CN" sz="2400" b="1" kern="100" dirty="0">
                <a:solidFill>
                  <a:srgbClr val="0000FF"/>
                </a:solidFill>
                <a:latin typeface="宋体" panose="02010600030101010101" pitchFamily="2" charset="-122"/>
                <a:ea typeface="仿宋_GB2312"/>
                <a:cs typeface="Times New Roman" panose="02020603050405020304"/>
              </a:rPr>
              <a:t>Ⅳ</a:t>
            </a:r>
            <a:r>
              <a:rPr lang="zh-CN" altLang="zh-CN" sz="2400" b="1" kern="100" dirty="0">
                <a:solidFill>
                  <a:srgbClr val="0000FF"/>
                </a:solidFill>
                <a:latin typeface="Times New Roman" panose="02020603050405020304"/>
                <a:ea typeface="仿宋_GB2312"/>
                <a:cs typeface="Times New Roman" panose="02020603050405020304"/>
              </a:rPr>
              <a:t>是鉴定脂肪的，而维生素</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属于脂质，</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错误；观察叶绿体的形态和分布需要细胞具有活性，应使用蒸馏水或清水，</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错误；分离叶绿体中的色素时，不同色素随层析液在滤纸上扩散速度不同，而无水乙醇是提取液，</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错误；健那绿是对活细胞进行染色的，可以将线粒体染成蓝绿色，</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226537" y="659011"/>
            <a:ext cx="116472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zh-CN" altLang="zh-CN" sz="3200" b="1" kern="100" dirty="0">
                <a:latin typeface="Times New Roman" panose="02020603050405020304"/>
                <a:ea typeface="黑体" panose="02010609060101010101" charset="-122"/>
                <a:cs typeface="Times New Roman" panose="02020603050405020304"/>
              </a:rPr>
              <a:t>澄清易错易混</a:t>
            </a:r>
            <a:r>
              <a:rPr lang="en-US" altLang="zh-CN" sz="3200" b="1" kern="100" dirty="0" smtClean="0">
                <a:latin typeface="Times New Roman" panose="02020603050405020304"/>
                <a:ea typeface="黑体" panose="02010609060101010101" charset="-122"/>
                <a:cs typeface="Courier New" panose="02070309020205020404"/>
              </a:rPr>
              <a:t>·</a:t>
            </a:r>
            <a:r>
              <a:rPr lang="zh-CN" altLang="zh-CN" sz="3200" b="1" kern="100" dirty="0">
                <a:latin typeface="Times New Roman" panose="02020603050405020304"/>
                <a:ea typeface="黑体" panose="02010609060101010101" charset="-122"/>
                <a:cs typeface="Times New Roman" panose="02020603050405020304"/>
              </a:rPr>
              <a:t>强化科学思维</a:t>
            </a:r>
            <a:endParaRPr lang="zh-CN" altLang="zh-CN" sz="1200" kern="100" dirty="0">
              <a:effectLst/>
              <a:latin typeface="宋体" panose="02010600030101010101" pitchFamily="2" charset="-122"/>
              <a:cs typeface="Courier New" panose="02070309020205020404"/>
            </a:endParaRPr>
          </a:p>
        </p:txBody>
      </p:sp>
      <p:sp>
        <p:nvSpPr>
          <p:cNvPr id="5" name="矩形 1"/>
          <p:cNvSpPr>
            <a:spLocks noChangeArrowheads="1"/>
          </p:cNvSpPr>
          <p:nvPr/>
        </p:nvSpPr>
        <p:spPr bwMode="auto">
          <a:xfrm>
            <a:off x="499299" y="1522923"/>
            <a:ext cx="11192821"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Times New Roman" panose="02020603050405020304"/>
              </a:rPr>
              <a:t>易</a:t>
            </a:r>
            <a:r>
              <a:rPr lang="zh-CN" altLang="zh-CN" sz="2400" b="1" kern="100" dirty="0">
                <a:latin typeface="Times New Roman" panose="02020603050405020304"/>
                <a:cs typeface="Times New Roman" panose="02020603050405020304"/>
              </a:rPr>
              <a:t>错易混</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
        <p:nvSpPr>
          <p:cNvPr id="6" name="矩形 1"/>
          <p:cNvSpPr>
            <a:spLocks noChangeArrowheads="1"/>
          </p:cNvSpPr>
          <p:nvPr/>
        </p:nvSpPr>
        <p:spPr bwMode="auto">
          <a:xfrm>
            <a:off x="181011" y="2316936"/>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　不同种类细胞所含细胞器不同</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a:t>
            </a:r>
            <a:r>
              <a:rPr lang="en-US" altLang="zh-CN" sz="2400" b="1" kern="100" dirty="0">
                <a:latin typeface="宋体" panose="02010600030101010101" pitchFamily="2" charset="-122"/>
                <a:ea typeface="楷体_GB2312"/>
                <a:cs typeface="Times New Roman" panose="02020603050405020304"/>
              </a:rPr>
              <a:t>①</a:t>
            </a:r>
            <a:r>
              <a:rPr lang="zh-CN" altLang="zh-CN" sz="2400" b="1" kern="100" dirty="0">
                <a:latin typeface="Times New Roman" panose="02020603050405020304"/>
                <a:ea typeface="楷体_GB2312"/>
                <a:cs typeface="Times New Roman" panose="02020603050405020304"/>
              </a:rPr>
              <a:t>哺乳动物成熟的红细胞——没有细胞核和各种细胞器；</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宋体" panose="02010600030101010101" pitchFamily="2" charset="-122"/>
                <a:ea typeface="楷体_GB2312"/>
                <a:cs typeface="Times New Roman" panose="02020603050405020304"/>
              </a:rPr>
              <a:t>②</a:t>
            </a:r>
            <a:r>
              <a:rPr lang="zh-CN" altLang="zh-CN" sz="2400" b="1" kern="100" dirty="0">
                <a:latin typeface="Times New Roman" panose="02020603050405020304"/>
                <a:ea typeface="楷体_GB2312"/>
                <a:cs typeface="Times New Roman" panose="02020603050405020304"/>
              </a:rPr>
              <a:t>蛔虫的体细胞——没有线粒体，只能进行无氧呼吸；</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宋体" panose="02010600030101010101" pitchFamily="2" charset="-122"/>
                <a:ea typeface="楷体_GB2312"/>
                <a:cs typeface="Times New Roman" panose="02020603050405020304"/>
              </a:rPr>
              <a:t>③</a:t>
            </a:r>
            <a:r>
              <a:rPr lang="zh-CN" altLang="zh-CN" sz="2400" b="1" kern="100" dirty="0">
                <a:latin typeface="Times New Roman" panose="02020603050405020304"/>
                <a:ea typeface="楷体_GB2312"/>
                <a:cs typeface="Times New Roman" panose="02020603050405020304"/>
              </a:rPr>
              <a:t>具有分裂能力或代谢旺盛的细胞（包括癌细胞）——核糖体、线粒体的数量较多；</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宋体" panose="02010600030101010101" pitchFamily="2" charset="-122"/>
                <a:ea typeface="楷体_GB2312"/>
                <a:cs typeface="Times New Roman" panose="02020603050405020304"/>
              </a:rPr>
              <a:t>④</a:t>
            </a:r>
            <a:r>
              <a:rPr lang="zh-CN" altLang="zh-CN" sz="2400" b="1" kern="100" dirty="0">
                <a:latin typeface="Times New Roman" panose="02020603050405020304"/>
                <a:ea typeface="楷体_GB2312"/>
                <a:cs typeface="Times New Roman" panose="02020603050405020304"/>
              </a:rPr>
              <a:t>分泌腺细胞——高尔基体的数量较多；</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宋体" panose="02010600030101010101" pitchFamily="2" charset="-122"/>
                <a:ea typeface="楷体_GB2312"/>
                <a:cs typeface="Times New Roman" panose="02020603050405020304"/>
              </a:rPr>
              <a:t>⑤</a:t>
            </a:r>
            <a:r>
              <a:rPr lang="zh-CN" altLang="zh-CN" sz="2400" b="1" kern="100" dirty="0">
                <a:latin typeface="Times New Roman" panose="02020603050405020304"/>
                <a:ea typeface="楷体_GB2312"/>
                <a:cs typeface="Times New Roman" panose="02020603050405020304"/>
              </a:rPr>
              <a:t>原核细胞——只有核糖体一种细胞器</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1011" y="1700808"/>
            <a:ext cx="11647294"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2</a:t>
            </a:r>
            <a:r>
              <a:rPr lang="zh-CN" altLang="zh-CN" sz="2400" b="1" kern="100" dirty="0">
                <a:latin typeface="Times New Roman" panose="02020603050405020304"/>
                <a:ea typeface="黑体" panose="02010609060101010101" charset="-122"/>
                <a:cs typeface="Times New Roman" panose="02020603050405020304"/>
              </a:rPr>
              <a:t>　原核细胞没有生物膜系统，但也有生物膜</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生物膜系统是对真核生物而言，原核生物只有细胞膜，不具有生物膜系统。</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3</a:t>
            </a:r>
            <a:r>
              <a:rPr lang="zh-CN" altLang="zh-CN" sz="2400" b="1" kern="100" dirty="0">
                <a:latin typeface="Times New Roman" panose="02020603050405020304"/>
                <a:ea typeface="黑体" panose="02010609060101010101" charset="-122"/>
                <a:cs typeface="Times New Roman" panose="02020603050405020304"/>
              </a:rPr>
              <a:t>　高尔基体形成囊泡或细胞膜</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胞吐</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未必是形成</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分泌蛋白</a:t>
            </a:r>
            <a:r>
              <a:rPr lang="en-US" altLang="zh-CN" sz="2400" b="1" kern="100" dirty="0">
                <a:latin typeface="宋体" panose="02010600030101010101" pitchFamily="2" charset="-122"/>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分泌蛋白的形成，固然离不开高尔基体形成囊泡及细胞膜</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胞吐</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，但其他非蛋白质类分泌物（如非蛋白质类神经递质等），形成时也必须经由高尔基体包装形成囊泡，并经由细胞膜</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胞吐</a:t>
            </a:r>
            <a:r>
              <a:rPr lang="en-US" altLang="zh-CN" sz="2400" b="1" kern="100" dirty="0">
                <a:latin typeface="宋体" panose="02010600030101010101" pitchFamily="2" charset="-122"/>
                <a:cs typeface="Times New Roman" panose="02020603050405020304"/>
              </a:rPr>
              <a:t>”</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181011" y="1568289"/>
            <a:ext cx="11647294"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4</a:t>
            </a:r>
            <a:r>
              <a:rPr lang="zh-CN" altLang="zh-CN" sz="2400" b="1" kern="100" dirty="0">
                <a:latin typeface="Times New Roman" panose="02020603050405020304"/>
                <a:ea typeface="黑体" panose="02010609060101010101" charset="-122"/>
                <a:cs typeface="Times New Roman" panose="02020603050405020304"/>
              </a:rPr>
              <a:t>　不能准确界定几种特殊细胞及其细胞器</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a:t>
            </a: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）关注三类红细胞</a:t>
            </a:r>
            <a:endParaRPr lang="zh-CN" altLang="zh-CN" sz="1050" kern="100" dirty="0">
              <a:effectLst/>
              <a:latin typeface="宋体" panose="02010600030101010101" pitchFamily="2" charset="-122"/>
              <a:cs typeface="Courier New" panose="02070309020205020404"/>
            </a:endParaRPr>
          </a:p>
        </p:txBody>
      </p:sp>
      <p:pic>
        <p:nvPicPr>
          <p:cNvPr id="26626" name="Picture 2" descr="2S11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3663" y="2739480"/>
            <a:ext cx="7174450" cy="20576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35360" y="1207015"/>
            <a:ext cx="11417796" cy="445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）蛔虫的体细胞</a:t>
            </a:r>
            <a:r>
              <a:rPr lang="en-US" altLang="zh-CN" sz="2400" b="1" kern="100" dirty="0">
                <a:latin typeface="Times New Roman" panose="02020603050405020304"/>
                <a:ea typeface="楷体_GB2312"/>
                <a:cs typeface="Courier New" panose="02070309020205020404"/>
              </a:rPr>
              <a:t>——</a:t>
            </a:r>
            <a:r>
              <a:rPr lang="zh-CN" altLang="zh-CN" sz="2400" b="1" kern="100" dirty="0">
                <a:latin typeface="Times New Roman" panose="02020603050405020304"/>
                <a:ea typeface="楷体_GB2312"/>
                <a:cs typeface="Times New Roman" panose="02020603050405020304"/>
              </a:rPr>
              <a:t>没有线粒体，只能进行无氧呼吸；</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）根尖分生区细胞</a:t>
            </a:r>
            <a:r>
              <a:rPr lang="en-US" altLang="zh-CN" sz="2400" b="1" kern="100" dirty="0">
                <a:latin typeface="Times New Roman" panose="02020603050405020304"/>
                <a:ea typeface="楷体_GB2312"/>
                <a:cs typeface="Courier New" panose="02070309020205020404"/>
              </a:rPr>
              <a:t>——</a:t>
            </a:r>
            <a:r>
              <a:rPr lang="zh-CN" altLang="zh-CN" sz="2400" b="1" kern="100" dirty="0">
                <a:latin typeface="Times New Roman" panose="02020603050405020304"/>
                <a:ea typeface="楷体_GB2312"/>
                <a:cs typeface="Times New Roman" panose="02020603050405020304"/>
              </a:rPr>
              <a:t>没有叶绿体、大液泡，具分裂能力；</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4</a:t>
            </a:r>
            <a:r>
              <a:rPr lang="zh-CN" altLang="zh-CN" sz="2400" b="1" kern="100" dirty="0">
                <a:latin typeface="Times New Roman" panose="02020603050405020304"/>
                <a:ea typeface="楷体_GB2312"/>
                <a:cs typeface="Times New Roman" panose="02020603050405020304"/>
              </a:rPr>
              <a:t>）具有分裂能力或代谢旺盛的细胞（如：癌细胞或萌发种子细胞）</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5</a:t>
            </a:r>
            <a:r>
              <a:rPr lang="zh-CN" altLang="zh-CN" sz="2400" b="1" kern="100" dirty="0">
                <a:latin typeface="Times New Roman" panose="02020603050405020304"/>
                <a:ea typeface="楷体_GB2312"/>
                <a:cs typeface="Times New Roman" panose="02020603050405020304"/>
              </a:rPr>
              <a:t>）分泌腺细胞、浆细胞、突触前神经元等</a:t>
            </a:r>
            <a:r>
              <a:rPr lang="en-US" altLang="zh-CN" sz="2400" b="1" kern="100" dirty="0">
                <a:latin typeface="Times New Roman" panose="02020603050405020304"/>
                <a:ea typeface="楷体_GB2312"/>
                <a:cs typeface="Courier New" panose="02070309020205020404"/>
              </a:rPr>
              <a:t>——</a:t>
            </a:r>
            <a:r>
              <a:rPr lang="zh-CN" altLang="zh-CN" sz="2400" b="1" kern="100" dirty="0">
                <a:latin typeface="Times New Roman" panose="02020603050405020304"/>
                <a:ea typeface="楷体_GB2312"/>
                <a:cs typeface="Times New Roman" panose="02020603050405020304"/>
              </a:rPr>
              <a:t>具分泌功能，高尔基体的数量较多（若分泌物为</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蛋白质</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则粗面内质网也较发达）</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6</a:t>
            </a:r>
            <a:r>
              <a:rPr lang="zh-CN" altLang="zh-CN" sz="2400" b="1" kern="100" dirty="0">
                <a:latin typeface="Times New Roman" panose="02020603050405020304"/>
                <a:ea typeface="楷体_GB2312"/>
                <a:cs typeface="Times New Roman" panose="02020603050405020304"/>
              </a:rPr>
              <a:t>）原核细胞</a:t>
            </a:r>
            <a:r>
              <a:rPr lang="en-US" altLang="zh-CN" sz="2400" b="1" kern="100" dirty="0">
                <a:latin typeface="Times New Roman" panose="02020603050405020304"/>
                <a:ea typeface="楷体_GB2312"/>
                <a:cs typeface="Courier New" panose="02070309020205020404"/>
              </a:rPr>
              <a:t>——</a:t>
            </a:r>
            <a:r>
              <a:rPr lang="zh-CN" altLang="zh-CN" sz="2400" b="1" kern="100" dirty="0">
                <a:latin typeface="Times New Roman" panose="02020603050405020304"/>
                <a:ea typeface="楷体_GB2312"/>
                <a:cs typeface="Times New Roman" panose="02020603050405020304"/>
              </a:rPr>
              <a:t>虽无线粒体，但许多可进行有氧呼吸，虽无叶绿体，但许多可进行自养（光合自养，化能合成自养等），虽无生物膜系统但却具</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生物膜</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（细胞膜），虽有</a:t>
            </a:r>
            <a:r>
              <a:rPr lang="en-US" altLang="zh-CN" sz="2400" b="1" kern="100" dirty="0">
                <a:latin typeface="Times New Roman" panose="02020603050405020304"/>
                <a:ea typeface="楷体_GB2312"/>
                <a:cs typeface="Courier New" panose="02070309020205020404"/>
              </a:rPr>
              <a:t>DNA</a:t>
            </a:r>
            <a:r>
              <a:rPr lang="zh-CN" altLang="zh-CN" sz="2400" b="1" kern="100" dirty="0">
                <a:latin typeface="Times New Roman" panose="02020603050405020304"/>
                <a:ea typeface="楷体_GB2312"/>
                <a:cs typeface="Times New Roman" panose="02020603050405020304"/>
              </a:rPr>
              <a:t>但无染色体，故遗传时不遵循孟德尔</a:t>
            </a:r>
            <a:r>
              <a:rPr lang="zh-CN" altLang="zh-CN" sz="2400" b="1" kern="100" dirty="0" smtClean="0">
                <a:latin typeface="Times New Roman" panose="02020603050405020304"/>
                <a:ea typeface="楷体_GB2312"/>
                <a:cs typeface="Times New Roman" panose="02020603050405020304"/>
              </a:rPr>
              <a:t>定律</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185593" y="2076921"/>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安徽六安市模拟）</a:t>
            </a:r>
            <a:r>
              <a:rPr lang="zh-CN" altLang="zh-CN" sz="2400" b="1" kern="100" dirty="0">
                <a:latin typeface="Times New Roman" panose="02020603050405020304"/>
                <a:cs typeface="Times New Roman" panose="02020603050405020304"/>
              </a:rPr>
              <a:t>下列关于细胞结构和功能的叙述中，正确的是（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核糖体、线粒体、叶绿体和染色体中的蛋白质种类不同，但核酸种类相同</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观察线粒体和叶绿体可以用菠菜叶肉细胞作为原料</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核糖体和中心体都没有生物膜，但它们都与细胞增殖有关</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哺乳动物成熟的红细胞可以合成</a:t>
            </a:r>
            <a:r>
              <a:rPr lang="zh-CN" altLang="zh-CN" sz="2400" b="1" kern="100" dirty="0" smtClean="0">
                <a:latin typeface="Times New Roman" panose="02020603050405020304"/>
                <a:cs typeface="Times New Roman" panose="02020603050405020304"/>
              </a:rPr>
              <a:t>血红蛋白</a:t>
            </a:r>
            <a:endParaRPr lang="zh-CN" altLang="zh-CN" sz="1050" kern="100" dirty="0">
              <a:latin typeface="宋体" panose="02010600030101010101" pitchFamily="2" charset="-122"/>
              <a:cs typeface="Courier New" panose="02070309020205020404"/>
            </a:endParaRPr>
          </a:p>
        </p:txBody>
      </p:sp>
      <p:sp>
        <p:nvSpPr>
          <p:cNvPr id="6" name="矩形 1"/>
          <p:cNvSpPr>
            <a:spLocks noChangeArrowheads="1"/>
          </p:cNvSpPr>
          <p:nvPr/>
        </p:nvSpPr>
        <p:spPr bwMode="auto">
          <a:xfrm>
            <a:off x="263352" y="1283092"/>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深度纠错</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185593" y="1342509"/>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核糖体中只有</a:t>
            </a:r>
            <a:r>
              <a:rPr lang="en-US" altLang="zh-CN" sz="2400" b="1" kern="100" dirty="0">
                <a:solidFill>
                  <a:srgbClr val="0000FF"/>
                </a:solidFill>
                <a:latin typeface="Times New Roman" panose="02020603050405020304"/>
                <a:ea typeface="仿宋_GB2312"/>
                <a:cs typeface="Courier New" panose="02070309020205020404"/>
              </a:rPr>
              <a:t>RNA</a:t>
            </a:r>
            <a:r>
              <a:rPr lang="zh-CN" altLang="zh-CN" sz="2400" b="1" kern="100" dirty="0">
                <a:solidFill>
                  <a:srgbClr val="0000FF"/>
                </a:solidFill>
                <a:latin typeface="Times New Roman" panose="02020603050405020304"/>
                <a:ea typeface="仿宋_GB2312"/>
                <a:cs typeface="Times New Roman" panose="02020603050405020304"/>
              </a:rPr>
              <a:t>，叶绿体和线粒体中有</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和</a:t>
            </a:r>
            <a:r>
              <a:rPr lang="en-US" altLang="zh-CN" sz="2400" b="1" kern="100" dirty="0">
                <a:solidFill>
                  <a:srgbClr val="0000FF"/>
                </a:solidFill>
                <a:latin typeface="Times New Roman" panose="02020603050405020304"/>
                <a:ea typeface="仿宋_GB2312"/>
                <a:cs typeface="Courier New" panose="02070309020205020404"/>
              </a:rPr>
              <a:t>RNA</a:t>
            </a:r>
            <a:r>
              <a:rPr lang="zh-CN" altLang="zh-CN" sz="2400" b="1" kern="100" dirty="0">
                <a:solidFill>
                  <a:srgbClr val="0000FF"/>
                </a:solidFill>
                <a:latin typeface="Times New Roman" panose="02020603050405020304"/>
                <a:ea typeface="仿宋_GB2312"/>
                <a:cs typeface="Times New Roman" panose="02020603050405020304"/>
              </a:rPr>
              <a:t>，染色体中有</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错误；由于菠菜的叶肉细胞本身就有颜色，所以不适合用于观察线粒体，</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错误；核糖体是蛋白质合成的场所，细胞增殖的间期需要合成蛋白质，中心体与纺锤体的形成有关，</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正确；哺乳动物成熟的红细胞没有细胞核和核糖体等多种细胞器，不能合成血红蛋白，</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r>
              <a:rPr lang="zh-CN" altLang="en-US" i="1" dirty="0">
                <a:solidFill>
                  <a:srgbClr val="FF0000"/>
                </a:solidFill>
              </a:rPr>
              <a:t>能合成有机物的细胞器有哪些</a:t>
            </a:r>
            <a:r>
              <a:rPr lang="zh-CN" altLang="en-US" i="1" dirty="0" smtClean="0">
                <a:solidFill>
                  <a:srgbClr val="FF0000"/>
                </a:solidFill>
              </a:rPr>
              <a:t>？</a:t>
            </a:r>
            <a:endParaRPr lang="en-US" altLang="zh-CN" i="1" dirty="0" smtClean="0">
              <a:solidFill>
                <a:srgbClr val="FF0000"/>
              </a:solidFill>
            </a:endParaRPr>
          </a:p>
          <a:p>
            <a:r>
              <a:rPr lang="zh-CN" altLang="en-US" dirty="0" smtClean="0"/>
              <a:t>核糖体、叶绿体、内质网、高尔基体</a:t>
            </a:r>
            <a:endParaRPr lang="en-US" altLang="zh-CN" dirty="0"/>
          </a:p>
          <a:p>
            <a:endParaRPr lang="en-US" altLang="zh-CN" i="1" dirty="0">
              <a:solidFill>
                <a:srgbClr val="FF0000"/>
              </a:solidFill>
            </a:endParaRPr>
          </a:p>
          <a:p>
            <a:r>
              <a:rPr lang="zh-CN" altLang="en-US" i="1" dirty="0">
                <a:solidFill>
                  <a:srgbClr val="FF0000"/>
                </a:solidFill>
              </a:rPr>
              <a:t>能发生碱基互补配对的细胞器有哪些</a:t>
            </a:r>
            <a:r>
              <a:rPr lang="zh-CN" altLang="en-US" i="1" dirty="0" smtClean="0">
                <a:solidFill>
                  <a:srgbClr val="FF0000"/>
                </a:solidFill>
              </a:rPr>
              <a:t>？</a:t>
            </a:r>
            <a:endParaRPr lang="en-US" altLang="zh-CN" i="1" dirty="0" smtClean="0">
              <a:solidFill>
                <a:srgbClr val="FF0000"/>
              </a:solidFill>
            </a:endParaRPr>
          </a:p>
          <a:p>
            <a:r>
              <a:rPr lang="zh-CN" altLang="en-US" dirty="0" smtClean="0"/>
              <a:t>核糖体、叶绿体、线粒体</a:t>
            </a:r>
            <a:endParaRPr lang="en-US"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85593" y="1342509"/>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西安市质检）</a:t>
            </a:r>
            <a:r>
              <a:rPr lang="zh-CN" altLang="zh-CN" sz="2400" b="1" kern="100" dirty="0">
                <a:latin typeface="Times New Roman" panose="02020603050405020304"/>
                <a:cs typeface="Times New Roman" panose="02020603050405020304"/>
              </a:rPr>
              <a:t>下列关于原核细胞和真核细胞的叙述，正确的是（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原核细胞不含线粒体，不能进行有氧呼吸</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真核生物和原核生物性状的遗传都遵循孟德尔遗传规律</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真核细胞以</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为遗传物质，部分原核细胞以</a:t>
            </a:r>
            <a:r>
              <a:rPr lang="en-US" altLang="zh-CN" sz="2400" b="1" kern="100" dirty="0">
                <a:latin typeface="Times New Roman" panose="02020603050405020304"/>
                <a:cs typeface="Courier New" panose="02070309020205020404"/>
              </a:rPr>
              <a:t>RNA</a:t>
            </a:r>
            <a:r>
              <a:rPr lang="zh-CN" altLang="zh-CN" sz="2400" b="1" kern="100" dirty="0">
                <a:latin typeface="Times New Roman" panose="02020603050405020304"/>
                <a:cs typeface="Times New Roman" panose="02020603050405020304"/>
              </a:rPr>
              <a:t>为遗传物质</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真核细胞具有的生物膜系统，有利于细胞代谢的有序</a:t>
            </a:r>
            <a:r>
              <a:rPr lang="zh-CN" altLang="zh-CN" sz="2400" b="1" kern="100" dirty="0" smtClean="0">
                <a:latin typeface="Times New Roman" panose="02020603050405020304"/>
                <a:cs typeface="Times New Roman" panose="02020603050405020304"/>
              </a:rPr>
              <a:t>进行</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196752"/>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解答本题的关键是要掌握原核细胞与真核细胞的区别。原核细胞虽然不含线粒体，但有些也能进行有氧呼吸，如蓝藻（其细胞内有与有氧呼吸有关的酶），</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错误；孟德尔的遗传规律适用于真核生物有性生殖过程中细胞核基因控制的性状的遗传，原核生物性状的遗传不遵循孟德尔的遗传规律，</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错误；无论真核细胞还是原核细胞，其遗传物质均为</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错误；真核细胞的生物膜系统为酶提供了大量的附着位点，有利于细胞代谢的有序进行，</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342509"/>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下列是关于几类生物的特点叙述，正确的是（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水绵和蓝藻结构上具有统一性，具体体现在它们都有细胞壁、细胞膜、核糖体及叶绿体</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硝化细菌和变形虫结构上的重要区别之一是前者无生物膜系统，后者具生物膜系统</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一个动物体的不同细胞形态和功能有其多样性，根本原因是</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分子具多样性和特异性</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蛙的红细胞中没有细胞核和众多细胞器，所以可用来提取</a:t>
            </a:r>
            <a:r>
              <a:rPr lang="zh-CN" altLang="zh-CN" sz="2400" b="1" kern="100" dirty="0" smtClean="0">
                <a:latin typeface="Times New Roman" panose="02020603050405020304"/>
                <a:cs typeface="Times New Roman" panose="02020603050405020304"/>
              </a:rPr>
              <a:t>细胞膜</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2106722"/>
            <a:ext cx="116472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蓝藻无叶绿体，</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不正确；同一动物体不同细胞</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分子无特异性，</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不正确；蛙的红细胞具核膜和多种细胞器膜，不适于提取细胞膜，</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不正确。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zh-CN" altLang="zh-CN" i="1" dirty="0" smtClean="0">
                <a:solidFill>
                  <a:srgbClr val="FF0000"/>
                </a:solidFill>
              </a:rPr>
              <a:t>硅肺</a:t>
            </a:r>
            <a:r>
              <a:rPr lang="zh-CN" altLang="zh-CN" i="1" dirty="0">
                <a:solidFill>
                  <a:srgbClr val="FF0000"/>
                </a:solidFill>
              </a:rPr>
              <a:t>的致病原理是什么？</a:t>
            </a:r>
            <a:endParaRPr lang="zh-CN" altLang="zh-CN" dirty="0">
              <a:solidFill>
                <a:srgbClr val="FF0000"/>
              </a:solidFill>
            </a:endParaRPr>
          </a:p>
          <a:p>
            <a:r>
              <a:rPr lang="zh-CN" altLang="zh-CN" dirty="0"/>
              <a:t>肺部的吞噬细胞中溶酶体无分解硅尘的酶，而硅尘却破坏溶酶体膜，使其水解酶释放，破坏肺部细胞；</a:t>
            </a:r>
            <a:endParaRPr lang="zh-CN" altLang="zh-CN" dirty="0"/>
          </a:p>
          <a:p>
            <a:pPr lvl="0"/>
            <a:endParaRPr lang="en-US" altLang="zh-CN" i="1" dirty="0" smtClean="0">
              <a:solidFill>
                <a:srgbClr val="FF0000"/>
              </a:solidFill>
            </a:endParaRPr>
          </a:p>
          <a:p>
            <a:pPr lvl="0"/>
            <a:r>
              <a:rPr lang="zh-CN" altLang="zh-CN" i="1" dirty="0" smtClean="0">
                <a:solidFill>
                  <a:srgbClr val="FF0000"/>
                </a:solidFill>
              </a:rPr>
              <a:t>细胞质</a:t>
            </a:r>
            <a:r>
              <a:rPr lang="zh-CN" altLang="zh-CN" i="1" dirty="0">
                <a:solidFill>
                  <a:srgbClr val="FF0000"/>
                </a:solidFill>
              </a:rPr>
              <a:t>包括那两部分组成？</a:t>
            </a:r>
            <a:endParaRPr lang="zh-CN" altLang="zh-CN" dirty="0">
              <a:solidFill>
                <a:srgbClr val="FF0000"/>
              </a:solidFill>
            </a:endParaRPr>
          </a:p>
          <a:p>
            <a:r>
              <a:rPr lang="zh-CN" altLang="zh-CN" dirty="0"/>
              <a:t>细胞质基质</a:t>
            </a:r>
            <a:r>
              <a:rPr lang="en-US" altLang="zh-CN" dirty="0"/>
              <a:t>+</a:t>
            </a:r>
            <a:r>
              <a:rPr lang="zh-CN" altLang="zh-CN" dirty="0"/>
              <a:t>细胞器；</a:t>
            </a:r>
            <a:endParaRPr lang="zh-CN" altLang="zh-CN" dirty="0"/>
          </a:p>
          <a:p>
            <a:r>
              <a:rPr lang="zh-CN" altLang="zh-CN" dirty="0"/>
              <a:t>细胞质基质（胶质状态，包括水、无机盐、脂质、糖类、氨基酸、核苷酸和多种酶等）</a:t>
            </a:r>
            <a:r>
              <a:rPr lang="zh-CN" altLang="zh-CN" dirty="0" smtClean="0"/>
              <a:t>；</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zh-CN" altLang="zh-CN" i="1" dirty="0" smtClean="0">
                <a:solidFill>
                  <a:srgbClr val="FF0000"/>
                </a:solidFill>
              </a:rPr>
              <a:t>细胞骨架</a:t>
            </a:r>
            <a:r>
              <a:rPr lang="zh-CN" altLang="zh-CN" i="1" dirty="0">
                <a:solidFill>
                  <a:srgbClr val="FF0000"/>
                </a:solidFill>
              </a:rPr>
              <a:t>在哪类细胞中存在？其化学成分是什么</a:t>
            </a:r>
            <a:r>
              <a:rPr lang="en-US" altLang="zh-CN" i="1" dirty="0">
                <a:solidFill>
                  <a:srgbClr val="FF0000"/>
                </a:solidFill>
              </a:rPr>
              <a:t>?</a:t>
            </a:r>
            <a:r>
              <a:rPr lang="zh-CN" altLang="zh-CN" i="1" dirty="0">
                <a:solidFill>
                  <a:srgbClr val="FF0000"/>
                </a:solidFill>
              </a:rPr>
              <a:t>其功能有哪些？</a:t>
            </a:r>
            <a:endParaRPr lang="zh-CN" altLang="zh-CN" dirty="0">
              <a:solidFill>
                <a:srgbClr val="FF0000"/>
              </a:solidFill>
            </a:endParaRPr>
          </a:p>
          <a:p>
            <a:r>
              <a:rPr lang="zh-CN" altLang="zh-CN" dirty="0"/>
              <a:t>真核细胞；</a:t>
            </a:r>
            <a:endParaRPr lang="zh-CN" altLang="zh-CN" dirty="0"/>
          </a:p>
          <a:p>
            <a:r>
              <a:rPr lang="zh-CN" altLang="zh-CN" dirty="0"/>
              <a:t>蛋白质；</a:t>
            </a:r>
            <a:endParaRPr lang="zh-CN" altLang="zh-CN" dirty="0"/>
          </a:p>
          <a:p>
            <a:r>
              <a:rPr lang="zh-CN" altLang="zh-CN" dirty="0"/>
              <a:t>与细胞运动、分裂、分化以及物质运输、能量转换、信息传递等生命活动密切相关</a:t>
            </a:r>
            <a:r>
              <a:rPr lang="zh-CN" altLang="zh-CN" dirty="0" smtClean="0"/>
              <a:t>；</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zh-CN" altLang="zh-CN" i="1" dirty="0" smtClean="0">
                <a:solidFill>
                  <a:srgbClr val="FF0000"/>
                </a:solidFill>
              </a:rPr>
              <a:t>分泌</a:t>
            </a:r>
            <a:r>
              <a:rPr lang="zh-CN" altLang="zh-CN" i="1" dirty="0">
                <a:solidFill>
                  <a:srgbClr val="FF0000"/>
                </a:solidFill>
              </a:rPr>
              <a:t>蛋白在哪儿合成？由合成至分泌到细胞外经过哪些细胞器或细胞结构？能量提供者是什么？研究过程中用到了什么科学技术？</a:t>
            </a:r>
            <a:endParaRPr lang="zh-CN" altLang="zh-CN" dirty="0">
              <a:solidFill>
                <a:srgbClr val="FF0000"/>
              </a:solidFill>
            </a:endParaRPr>
          </a:p>
          <a:p>
            <a:r>
              <a:rPr lang="zh-CN" altLang="zh-CN" dirty="0"/>
              <a:t>核糖体；</a:t>
            </a:r>
            <a:endParaRPr lang="zh-CN" altLang="zh-CN" dirty="0"/>
          </a:p>
          <a:p>
            <a:r>
              <a:rPr lang="zh-CN" altLang="zh-CN" dirty="0"/>
              <a:t>核糖体（氨基酸形成多肽链）→内质网（初步加工）→囊泡→高尔基体（进一步加工）→囊泡→细胞膜；</a:t>
            </a:r>
            <a:endParaRPr lang="zh-CN" altLang="zh-CN" dirty="0"/>
          </a:p>
          <a:p>
            <a:r>
              <a:rPr lang="zh-CN" altLang="zh-CN" dirty="0"/>
              <a:t>线粒体；</a:t>
            </a:r>
            <a:endParaRPr lang="zh-CN" altLang="zh-CN" dirty="0"/>
          </a:p>
          <a:p>
            <a:r>
              <a:rPr lang="zh-CN" altLang="zh-CN" dirty="0"/>
              <a:t>同位素标记法</a:t>
            </a:r>
            <a:r>
              <a:rPr lang="zh-CN" altLang="zh-CN" dirty="0" smtClean="0"/>
              <a:t>；</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自主复习提问</a:t>
            </a:r>
            <a:endParaRPr lang="zh-CN" altLang="en-US" dirty="0"/>
          </a:p>
        </p:txBody>
      </p:sp>
      <p:sp>
        <p:nvSpPr>
          <p:cNvPr id="3" name="内容占位符 2"/>
          <p:cNvSpPr>
            <a:spLocks noGrp="1"/>
          </p:cNvSpPr>
          <p:nvPr>
            <p:ph idx="1"/>
          </p:nvPr>
        </p:nvSpPr>
        <p:spPr>
          <a:xfrm>
            <a:off x="652145" y="1439545"/>
            <a:ext cx="11056620" cy="5041265"/>
          </a:xfrm>
        </p:spPr>
        <p:txBody>
          <a:bodyPr/>
          <a:lstStyle/>
          <a:p>
            <a:pPr lvl="0"/>
            <a:r>
              <a:rPr lang="zh-CN" altLang="zh-CN" i="1" dirty="0" smtClean="0">
                <a:solidFill>
                  <a:srgbClr val="FF0000"/>
                </a:solidFill>
              </a:rPr>
              <a:t>合成</a:t>
            </a:r>
            <a:r>
              <a:rPr lang="zh-CN" altLang="zh-CN" i="1" dirty="0">
                <a:solidFill>
                  <a:srgbClr val="FF0000"/>
                </a:solidFill>
              </a:rPr>
              <a:t>的分泌蛋白运输到细胞外的过程中，什么像潜艇？什么起交通枢纽作用？</a:t>
            </a:r>
            <a:endParaRPr lang="zh-CN" altLang="zh-CN" dirty="0">
              <a:solidFill>
                <a:srgbClr val="FF0000"/>
              </a:solidFill>
            </a:endParaRPr>
          </a:p>
          <a:p>
            <a:r>
              <a:rPr lang="zh-CN" altLang="zh-CN" dirty="0"/>
              <a:t>囊泡；</a:t>
            </a:r>
            <a:endParaRPr lang="zh-CN" altLang="zh-CN" dirty="0"/>
          </a:p>
          <a:p>
            <a:r>
              <a:rPr lang="zh-CN" altLang="zh-CN" dirty="0"/>
              <a:t>高尔基体；</a:t>
            </a:r>
            <a:endParaRPr lang="zh-CN" altLang="zh-CN" dirty="0"/>
          </a:p>
          <a:p>
            <a:pPr marL="0" indent="0">
              <a:buNone/>
            </a:pPr>
            <a:endParaRPr lang="zh-CN" altLang="zh-CN" dirty="0"/>
          </a:p>
          <a:p>
            <a:pPr lvl="0"/>
            <a:r>
              <a:rPr lang="zh-CN" altLang="zh-CN" i="1" dirty="0">
                <a:solidFill>
                  <a:srgbClr val="FF0000"/>
                </a:solidFill>
              </a:rPr>
              <a:t>什么是生物膜系统？</a:t>
            </a:r>
            <a:endParaRPr lang="zh-CN" altLang="zh-CN" dirty="0">
              <a:solidFill>
                <a:srgbClr val="FF0000"/>
              </a:solidFill>
            </a:endParaRPr>
          </a:p>
          <a:p>
            <a:r>
              <a:rPr lang="zh-CN" altLang="zh-CN" dirty="0"/>
              <a:t>细胞器膜、细胞膜和核膜等</a:t>
            </a:r>
            <a:r>
              <a:rPr lang="zh-CN" altLang="zh-CN" dirty="0" smtClean="0"/>
              <a:t>；</a:t>
            </a:r>
            <a:endParaRPr lang="zh-CN" altLang="zh-CN"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万卷文化-1">
  <a:themeElements>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fontScheme name="">
      <a:majorFont>
        <a:latin typeface="方正小标宋简体"/>
        <a:ea typeface="方正小标宋简体"/>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00"/>
        </a:dk1>
        <a:lt1>
          <a:srgbClr val="FFFFFF"/>
        </a:lt1>
        <a:dk2>
          <a:srgbClr val="FF9900"/>
        </a:dk2>
        <a:lt2>
          <a:srgbClr val="C0C0C0"/>
        </a:lt2>
        <a:accent1>
          <a:srgbClr val="3FB564"/>
        </a:accent1>
        <a:accent2>
          <a:srgbClr val="15A2E9"/>
        </a:accent2>
        <a:accent3>
          <a:srgbClr val="FFFFFF"/>
        </a:accent3>
        <a:accent4>
          <a:srgbClr val="002A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4808E"/>
        </a:dk2>
        <a:lt2>
          <a:srgbClr val="DDDDDD"/>
        </a:lt2>
        <a:accent1>
          <a:srgbClr val="DCC242"/>
        </a:accent1>
        <a:accent2>
          <a:srgbClr val="388FDE"/>
        </a:accent2>
        <a:accent3>
          <a:srgbClr val="FFFFFF"/>
        </a:accent3>
        <a:accent4>
          <a:srgbClr val="282917"/>
        </a:accent4>
        <a:accent5>
          <a:srgbClr val="EADDB0"/>
        </a:accent5>
        <a:accent6>
          <a:srgbClr val="3180C7"/>
        </a:accent6>
        <a:hlink>
          <a:srgbClr val="57BB7D"/>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1367BB"/>
        </a:dk2>
        <a:lt2>
          <a:srgbClr val="C0C0C0"/>
        </a:lt2>
        <a:accent1>
          <a:srgbClr val="68B3D8"/>
        </a:accent1>
        <a:accent2>
          <a:srgbClr val="EC8D4C"/>
        </a:accent2>
        <a:accent3>
          <a:srgbClr val="FFFFFF"/>
        </a:accent3>
        <a:accent4>
          <a:srgbClr val="000000"/>
        </a:accent4>
        <a:accent5>
          <a:srgbClr val="B9D5E8"/>
        </a:accent5>
        <a:accent6>
          <a:srgbClr val="D37E43"/>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F0E73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万卷文化-1">
  <a:themeElements>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fontScheme name="">
      <a:majorFont>
        <a:latin typeface="方正小标宋简体"/>
        <a:ea typeface="方正小标宋简体"/>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00"/>
        </a:dk1>
        <a:lt1>
          <a:srgbClr val="FFFFFF"/>
        </a:lt1>
        <a:dk2>
          <a:srgbClr val="FF9900"/>
        </a:dk2>
        <a:lt2>
          <a:srgbClr val="C0C0C0"/>
        </a:lt2>
        <a:accent1>
          <a:srgbClr val="3FB564"/>
        </a:accent1>
        <a:accent2>
          <a:srgbClr val="15A2E9"/>
        </a:accent2>
        <a:accent3>
          <a:srgbClr val="FFFFFF"/>
        </a:accent3>
        <a:accent4>
          <a:srgbClr val="002A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4808E"/>
        </a:dk2>
        <a:lt2>
          <a:srgbClr val="DDDDDD"/>
        </a:lt2>
        <a:accent1>
          <a:srgbClr val="DCC242"/>
        </a:accent1>
        <a:accent2>
          <a:srgbClr val="388FDE"/>
        </a:accent2>
        <a:accent3>
          <a:srgbClr val="FFFFFF"/>
        </a:accent3>
        <a:accent4>
          <a:srgbClr val="282917"/>
        </a:accent4>
        <a:accent5>
          <a:srgbClr val="EADDB0"/>
        </a:accent5>
        <a:accent6>
          <a:srgbClr val="3180C7"/>
        </a:accent6>
        <a:hlink>
          <a:srgbClr val="57BB7D"/>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1367BB"/>
        </a:dk2>
        <a:lt2>
          <a:srgbClr val="C0C0C0"/>
        </a:lt2>
        <a:accent1>
          <a:srgbClr val="68B3D8"/>
        </a:accent1>
        <a:accent2>
          <a:srgbClr val="EC8D4C"/>
        </a:accent2>
        <a:accent3>
          <a:srgbClr val="FFFFFF"/>
        </a:accent3>
        <a:accent4>
          <a:srgbClr val="000000"/>
        </a:accent4>
        <a:accent5>
          <a:srgbClr val="B9D5E8"/>
        </a:accent5>
        <a:accent6>
          <a:srgbClr val="D37E43"/>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F0E73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28575"/>
        <a:effectLst>
          <a:glow rad="63500">
            <a:schemeClr val="accent1">
              <a:satMod val="175000"/>
              <a:alpha val="40000"/>
            </a:schemeClr>
          </a:glow>
          <a:softEdge rad="12700"/>
        </a:effectLst>
      </a:spPr>
      <a:bodyPr rtlCol="0" anchor="ctr"/>
      <a:lstStyle>
        <a:defPPr algn="ctr">
          <a:defRPr sz="2400" dirty="0" smtClean="0">
            <a:solidFill>
              <a:srgbClr val="D26E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00B0F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400" dirty="0" smtClean="0">
            <a:solidFill>
              <a:srgbClr val="0000FF"/>
            </a:solidFill>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8619</Words>
  <Application>WPS 演示</Application>
  <PresentationFormat>自定义</PresentationFormat>
  <Paragraphs>423</Paragraphs>
  <Slides>53</Slides>
  <Notes>0</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53</vt:i4>
      </vt:variant>
    </vt:vector>
  </HeadingPairs>
  <TitlesOfParts>
    <vt:vector size="77" baseType="lpstr">
      <vt:lpstr>Arial</vt:lpstr>
      <vt:lpstr>宋体</vt:lpstr>
      <vt:lpstr>Wingdings</vt:lpstr>
      <vt:lpstr>Times New Roman</vt:lpstr>
      <vt:lpstr>微软雅黑</vt:lpstr>
      <vt:lpstr>Impact</vt:lpstr>
      <vt:lpstr>华文中宋</vt:lpstr>
      <vt:lpstr>黑体</vt:lpstr>
      <vt:lpstr>Times New Roman</vt:lpstr>
      <vt:lpstr>方正准圆_GBK</vt:lpstr>
      <vt:lpstr>Calibri</vt:lpstr>
      <vt:lpstr>Cambria</vt:lpstr>
      <vt:lpstr>Courier New</vt:lpstr>
      <vt:lpstr>Arial Unicode MS</vt:lpstr>
      <vt:lpstr>Calibri Light</vt:lpstr>
      <vt:lpstr>楷体_GB2312</vt:lpstr>
      <vt:lpstr>新宋体</vt:lpstr>
      <vt:lpstr>仿宋_GB2312</vt:lpstr>
      <vt:lpstr>仿宋</vt:lpstr>
      <vt:lpstr>方正小标宋简体</vt:lpstr>
      <vt:lpstr>Office 主题</vt:lpstr>
      <vt:lpstr>万卷文化-1</vt:lpstr>
      <vt:lpstr>1_万卷文化-1</vt:lpstr>
      <vt:lpstr>1_Office 主题</vt:lpstr>
      <vt:lpstr>PowerPoint 演示文稿</vt:lpstr>
      <vt:lpstr>PowerPoint 演示文稿</vt:lpstr>
      <vt:lpstr>自主复习提问</vt:lpstr>
      <vt:lpstr>自主复习提问</vt:lpstr>
      <vt:lpstr>自主复习提问</vt:lpstr>
      <vt:lpstr>自主复习提问</vt:lpstr>
      <vt:lpstr>自主复习提问</vt:lpstr>
      <vt:lpstr>自主复习提问</vt:lpstr>
      <vt:lpstr>自主复习提问</vt:lpstr>
      <vt:lpstr>自主复习提问</vt:lpstr>
      <vt:lpstr>考点二  细胞器间的协调配合及细胞的生物膜系统（知识精讲）</vt:lpstr>
      <vt:lpstr>考点二  细胞器间的协调配合及细胞的生物膜系统（知识精讲）</vt:lpstr>
      <vt:lpstr>考点二  细胞器间的协调配合及细胞的生物膜系统（知识精讲）</vt:lpstr>
      <vt:lpstr>考点二  细胞器间的协调配合及细胞的生物膜系统（应试例析）</vt:lpstr>
      <vt:lpstr>自主复习提问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Admin</cp:lastModifiedBy>
  <cp:revision>101</cp:revision>
  <dcterms:created xsi:type="dcterms:W3CDTF">2018-01-02T04:06:00Z</dcterms:created>
  <dcterms:modified xsi:type="dcterms:W3CDTF">2019-08-16T04:56:15Z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